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9"/>
  </p:notesMasterIdLst>
  <p:sldIdLst>
    <p:sldId id="256" r:id="rId2"/>
    <p:sldId id="283" r:id="rId3"/>
    <p:sldId id="276" r:id="rId4"/>
    <p:sldId id="262" r:id="rId5"/>
    <p:sldId id="322" r:id="rId6"/>
    <p:sldId id="286" r:id="rId7"/>
    <p:sldId id="289" r:id="rId8"/>
    <p:sldId id="290" r:id="rId9"/>
    <p:sldId id="319" r:id="rId10"/>
    <p:sldId id="293" r:id="rId11"/>
    <p:sldId id="292" r:id="rId12"/>
    <p:sldId id="294" r:id="rId13"/>
    <p:sldId id="295" r:id="rId14"/>
    <p:sldId id="296" r:id="rId15"/>
    <p:sldId id="298" r:id="rId16"/>
    <p:sldId id="326" r:id="rId17"/>
    <p:sldId id="299" r:id="rId18"/>
    <p:sldId id="330" r:id="rId19"/>
    <p:sldId id="301" r:id="rId20"/>
    <p:sldId id="279" r:id="rId21"/>
    <p:sldId id="311" r:id="rId22"/>
    <p:sldId id="323" r:id="rId23"/>
    <p:sldId id="302" r:id="rId24"/>
    <p:sldId id="266" r:id="rId25"/>
    <p:sldId id="275" r:id="rId26"/>
    <p:sldId id="303" r:id="rId27"/>
    <p:sldId id="304" r:id="rId28"/>
    <p:sldId id="327" r:id="rId29"/>
    <p:sldId id="324" r:id="rId30"/>
    <p:sldId id="325" r:id="rId31"/>
    <p:sldId id="328" r:id="rId32"/>
    <p:sldId id="329" r:id="rId33"/>
    <p:sldId id="313" r:id="rId34"/>
    <p:sldId id="317" r:id="rId35"/>
    <p:sldId id="314" r:id="rId36"/>
    <p:sldId id="315" r:id="rId37"/>
    <p:sldId id="312" r:id="rId38"/>
  </p:sldIdLst>
  <p:sldSz cx="9144000" cy="6858000" type="screen4x3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7167" autoAdjust="0"/>
  </p:normalViewPr>
  <p:slideViewPr>
    <p:cSldViewPr>
      <p:cViewPr varScale="1">
        <p:scale>
          <a:sx n="117" d="100"/>
          <a:sy n="117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\\Sempron\Canvi%20clim&#224;tic%20F\Blog\Refer&#232;ncies\Esc&#232;ptics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a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7199622205041975E-2"/>
          <c:y val="1.991376918096139E-2"/>
          <c:w val="0.82686658144168679"/>
          <c:h val="0.857778502934314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Words!$AD$3</c:f>
              <c:strCache>
                <c:ptCount val="1"/>
                <c:pt idx="0">
                  <c:v>2009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Words!$AC$4:$AC$6</c:f>
              <c:strCache>
                <c:ptCount val="3"/>
                <c:pt idx="0">
                  <c:v>Español</c:v>
                </c:pt>
                <c:pt idx="1">
                  <c:v>Catalán</c:v>
                </c:pt>
                <c:pt idx="2">
                  <c:v>Inglés</c:v>
                </c:pt>
              </c:strCache>
            </c:strRef>
          </c:cat>
          <c:val>
            <c:numRef>
              <c:f>Words!$AD$4:$AD$6</c:f>
              <c:numCache>
                <c:formatCode>#,##0</c:formatCode>
                <c:ptCount val="3"/>
                <c:pt idx="0">
                  <c:v>17.192990142387732</c:v>
                </c:pt>
                <c:pt idx="1">
                  <c:v>22.383406255063985</c:v>
                </c:pt>
                <c:pt idx="2">
                  <c:v>49.68336673346694</c:v>
                </c:pt>
              </c:numCache>
            </c:numRef>
          </c:val>
        </c:ser>
        <c:ser>
          <c:idx val="1"/>
          <c:order val="1"/>
          <c:tx>
            <c:strRef>
              <c:f>Words!$AE$3</c:f>
              <c:strCache>
                <c:ptCount val="1"/>
                <c:pt idx="0">
                  <c:v>2.010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Words!$AC$4:$AC$6</c:f>
              <c:strCache>
                <c:ptCount val="3"/>
                <c:pt idx="0">
                  <c:v>Español</c:v>
                </c:pt>
                <c:pt idx="1">
                  <c:v>Catalán</c:v>
                </c:pt>
                <c:pt idx="2">
                  <c:v>Inglés</c:v>
                </c:pt>
              </c:strCache>
            </c:strRef>
          </c:cat>
          <c:val>
            <c:numRef>
              <c:f>Words!$AE$4:$AE$6</c:f>
              <c:numCache>
                <c:formatCode>#,##0</c:formatCode>
                <c:ptCount val="3"/>
                <c:pt idx="0">
                  <c:v>65.325338253382384</c:v>
                </c:pt>
                <c:pt idx="1">
                  <c:v>28.954847645429343</c:v>
                </c:pt>
                <c:pt idx="2">
                  <c:v>294.99575821845144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6894080"/>
        <c:axId val="86895616"/>
      </c:barChart>
      <c:catAx>
        <c:axId val="86894080"/>
        <c:scaling>
          <c:orientation val="minMax"/>
        </c:scaling>
        <c:delete val="0"/>
        <c:axPos val="b"/>
        <c:majorTickMark val="out"/>
        <c:minorTickMark val="none"/>
        <c:tickLblPos val="nextTo"/>
        <c:crossAx val="86895616"/>
        <c:crosses val="autoZero"/>
        <c:auto val="1"/>
        <c:lblAlgn val="ctr"/>
        <c:lblOffset val="100"/>
        <c:noMultiLvlLbl val="0"/>
      </c:catAx>
      <c:valAx>
        <c:axId val="8689561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8689408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0.42612</cdr:x>
      <cdr:y>0.60941</cdr:y>
    </cdr:from>
    <cdr:to>
      <cdr:x>0.55277</cdr:x>
      <cdr:y>0.71954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2884310" y="2371732"/>
          <a:ext cx="857256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s-ES" sz="1600" dirty="0" smtClean="0"/>
            <a:t>x 1,3</a:t>
          </a:r>
          <a:endParaRPr lang="es-ES" sz="1600" dirty="0"/>
        </a:p>
      </cdr:txBody>
    </cdr:sp>
  </cdr:relSizeAnchor>
  <cdr:relSizeAnchor xmlns:cdr="http://schemas.openxmlformats.org/drawingml/2006/chartDrawing">
    <cdr:from>
      <cdr:x>0.64776</cdr:x>
      <cdr:y>0.05874</cdr:y>
    </cdr:from>
    <cdr:to>
      <cdr:x>0.81662</cdr:x>
      <cdr:y>0.1138</cdr:y>
    </cdr:to>
    <cdr:sp macro="" textlink="">
      <cdr:nvSpPr>
        <cdr:cNvPr id="3" name="2 CuadroTexto"/>
        <cdr:cNvSpPr txBox="1"/>
      </cdr:nvSpPr>
      <cdr:spPr>
        <a:xfrm xmlns:a="http://schemas.openxmlformats.org/drawingml/2006/main">
          <a:off x="4384508" y="228592"/>
          <a:ext cx="1143008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s-ES" sz="1600" dirty="0" smtClean="0"/>
            <a:t>x 6</a:t>
          </a:r>
          <a:endParaRPr lang="es-ES" sz="16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D65ED7-6C0C-4FD9-8DDB-26865536FB6A}" type="datetimeFigureOut">
              <a:rPr lang="ca-ES" smtClean="0"/>
              <a:pPr/>
              <a:t>24/11/2012</a:t>
            </a:fld>
            <a:endParaRPr lang="ca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a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B5A1E0-4A5C-4D3B-BC83-F8279E6C1F56}" type="slidenum">
              <a:rPr lang="ca-ES" smtClean="0"/>
              <a:pPr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964273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5A1E0-4A5C-4D3B-BC83-F8279E6C1F56}" type="slidenum">
              <a:rPr lang="ca-ES" smtClean="0"/>
              <a:pPr/>
              <a:t>1</a:t>
            </a:fld>
            <a:endParaRPr lang="ca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5A1E0-4A5C-4D3B-BC83-F8279E6C1F56}" type="slidenum">
              <a:rPr lang="ca-ES" smtClean="0"/>
              <a:pPr/>
              <a:t>2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515033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5A1E0-4A5C-4D3B-BC83-F8279E6C1F56}" type="slidenum">
              <a:rPr lang="ca-ES" smtClean="0"/>
              <a:pPr/>
              <a:t>3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732342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5A1E0-4A5C-4D3B-BC83-F8279E6C1F56}" type="slidenum">
              <a:rPr lang="ca-ES" smtClean="0"/>
              <a:pPr/>
              <a:t>4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7130241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B8C8C6-3E2C-4525-9D44-308877B24ACC}" type="slidenum">
              <a:rPr lang="es-ES"/>
              <a:pPr/>
              <a:t>5</a:t>
            </a:fld>
            <a:endParaRPr lang="es-ES"/>
          </a:p>
        </p:txBody>
      </p:sp>
      <p:sp>
        <p:nvSpPr>
          <p:cNvPr id="74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5A1E0-4A5C-4D3B-BC83-F8279E6C1F56}" type="slidenum">
              <a:rPr lang="ca-ES" smtClean="0"/>
              <a:pPr/>
              <a:t>6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8179632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418AB4-7052-4EFC-A04C-7A58F6EFB431}" type="slidenum">
              <a:rPr lang="es-ES"/>
              <a:pPr/>
              <a:t>7</a:t>
            </a:fld>
            <a:endParaRPr lang="es-ES"/>
          </a:p>
        </p:txBody>
      </p:sp>
      <p:sp>
        <p:nvSpPr>
          <p:cNvPr id="449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9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901FD1-5FCD-4E65-9127-CE88EAC63D2F}" type="slidenum">
              <a:rPr lang="es-ES_tradnl" smtClean="0"/>
              <a:pPr/>
              <a:t>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300003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5A1E0-4A5C-4D3B-BC83-F8279E6C1F56}" type="slidenum">
              <a:rPr lang="ca-ES" smtClean="0"/>
              <a:pPr/>
              <a:t>9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932514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C7B785-BE89-4BA3-9BDF-8F3A3B2DF08B}" type="slidenum">
              <a:rPr lang="es-ES"/>
              <a:pPr/>
              <a:t>10</a:t>
            </a:fld>
            <a:endParaRPr lang="es-ES"/>
          </a:p>
        </p:txBody>
      </p:sp>
      <p:sp>
        <p:nvSpPr>
          <p:cNvPr id="497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7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4DE7DD-9500-458D-B77E-F9FEA4700B63}" type="slidenum">
              <a:rPr lang="es-ES"/>
              <a:pPr/>
              <a:t>11</a:t>
            </a:fld>
            <a:endParaRPr lang="es-ES"/>
          </a:p>
        </p:txBody>
      </p:sp>
      <p:sp>
        <p:nvSpPr>
          <p:cNvPr id="496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6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F7C5C4-0729-40DD-B285-6EBC117E02EE}" type="slidenum">
              <a:rPr lang="es-ES_tradnl"/>
              <a:pPr/>
              <a:t>12</a:t>
            </a:fld>
            <a:endParaRPr lang="es-ES_tradnl"/>
          </a:p>
        </p:txBody>
      </p:sp>
      <p:sp>
        <p:nvSpPr>
          <p:cNvPr id="9830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1" rIns="91423" bIns="45711" anchor="b"/>
          <a:lstStyle/>
          <a:p>
            <a:pPr algn="r" defTabSz="865188"/>
            <a:fld id="{57704D86-FB27-4C02-99AB-7018697A8830}" type="slidenum">
              <a:rPr lang="es-ES" sz="1200">
                <a:latin typeface="Calibri" pitchFamily="34" charset="0"/>
              </a:rPr>
              <a:pPr algn="r" defTabSz="865188"/>
              <a:t>12</a:t>
            </a:fld>
            <a:endParaRPr lang="es-ES" sz="1200">
              <a:latin typeface="Calibri" pitchFamily="34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1423" tIns="45711" rIns="91423" bIns="45711"/>
          <a:lstStyle/>
          <a:p>
            <a:pPr>
              <a:spcBef>
                <a:spcPct val="0"/>
              </a:spcBef>
            </a:pPr>
            <a:endParaRPr lang="ca-E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827357-5F18-4E55-996E-DC52723561F8}" type="slidenum">
              <a:rPr lang="es-ES_tradnl"/>
              <a:pPr/>
              <a:t>13</a:t>
            </a:fld>
            <a:endParaRPr lang="es-ES_tradnl"/>
          </a:p>
        </p:txBody>
      </p:sp>
      <p:sp>
        <p:nvSpPr>
          <p:cNvPr id="12288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1" rIns="91423" bIns="45711" anchor="b"/>
          <a:lstStyle/>
          <a:p>
            <a:pPr algn="r" defTabSz="865188"/>
            <a:fld id="{C729DA41-CFD4-42F2-BCC8-07641C9B7734}" type="slidenum">
              <a:rPr lang="es-ES" sz="1200">
                <a:latin typeface="Calibri" pitchFamily="34" charset="0"/>
              </a:rPr>
              <a:pPr algn="r" defTabSz="865188"/>
              <a:t>13</a:t>
            </a:fld>
            <a:endParaRPr lang="es-ES" sz="1200">
              <a:latin typeface="Calibri" pitchFamily="34" charset="0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1423" tIns="45711" rIns="91423" bIns="45711"/>
          <a:lstStyle/>
          <a:p>
            <a:pPr>
              <a:spcBef>
                <a:spcPct val="0"/>
              </a:spcBef>
            </a:pPr>
            <a:endParaRPr lang="ca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5A1E0-4A5C-4D3B-BC83-F8279E6C1F56}" type="slidenum">
              <a:rPr lang="ca-ES" smtClean="0"/>
              <a:pPr/>
              <a:t>14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1439136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5A1E0-4A5C-4D3B-BC83-F8279E6C1F56}" type="slidenum">
              <a:rPr lang="ca-ES" smtClean="0"/>
              <a:pPr/>
              <a:t>15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0061137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5A1E0-4A5C-4D3B-BC83-F8279E6C1F56}" type="slidenum">
              <a:rPr lang="ca-ES" smtClean="0"/>
              <a:pPr/>
              <a:t>16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6604183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61692E-2AD9-46F5-A772-C0431A845955}" type="slidenum">
              <a:rPr lang="es-ES"/>
              <a:pPr/>
              <a:t>17</a:t>
            </a:fld>
            <a:endParaRPr lang="es-ES"/>
          </a:p>
        </p:txBody>
      </p:sp>
      <p:sp>
        <p:nvSpPr>
          <p:cNvPr id="77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2A4549-1142-4B6E-B732-D5EABEEE21A3}" type="slidenum">
              <a:rPr lang="es-ES"/>
              <a:pPr/>
              <a:t>18</a:t>
            </a:fld>
            <a:endParaRPr lang="es-ES"/>
          </a:p>
        </p:txBody>
      </p:sp>
      <p:sp>
        <p:nvSpPr>
          <p:cNvPr id="93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4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5A1E0-4A5C-4D3B-BC83-F8279E6C1F56}" type="slidenum">
              <a:rPr lang="ca-ES" smtClean="0"/>
              <a:pPr/>
              <a:t>19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3959719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5A1E0-4A5C-4D3B-BC83-F8279E6C1F56}" type="slidenum">
              <a:rPr lang="ca-ES" smtClean="0"/>
              <a:pPr/>
              <a:t>20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157643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5A1E0-4A5C-4D3B-BC83-F8279E6C1F56}" type="slidenum">
              <a:rPr lang="ca-ES" smtClean="0"/>
              <a:pPr/>
              <a:t>21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7395971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5A1E0-4A5C-4D3B-BC83-F8279E6C1F56}" type="slidenum">
              <a:rPr lang="ca-ES" smtClean="0"/>
              <a:pPr/>
              <a:t>22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1420924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5A1E0-4A5C-4D3B-BC83-F8279E6C1F56}" type="slidenum">
              <a:rPr lang="ca-ES" smtClean="0"/>
              <a:pPr/>
              <a:t>23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1428653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5A1E0-4A5C-4D3B-BC83-F8279E6C1F56}" type="slidenum">
              <a:rPr lang="ca-ES" smtClean="0"/>
              <a:pPr/>
              <a:t>24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2580091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5A1E0-4A5C-4D3B-BC83-F8279E6C1F56}" type="slidenum">
              <a:rPr lang="ca-ES" smtClean="0"/>
              <a:pPr/>
              <a:t>25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7469866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5A1E0-4A5C-4D3B-BC83-F8279E6C1F56}" type="slidenum">
              <a:rPr lang="ca-ES" smtClean="0"/>
              <a:pPr/>
              <a:t>26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9702675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5A1E0-4A5C-4D3B-BC83-F8279E6C1F56}" type="slidenum">
              <a:rPr lang="ca-ES" smtClean="0"/>
              <a:pPr/>
              <a:t>27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12897266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B91AEE-FD9D-45FD-88B2-843429DC63F6}" type="slidenum">
              <a:rPr lang="es-ES"/>
              <a:pPr/>
              <a:t>29</a:t>
            </a:fld>
            <a:endParaRPr lang="es-ES"/>
          </a:p>
        </p:txBody>
      </p:sp>
      <p:sp>
        <p:nvSpPr>
          <p:cNvPr id="74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91FB71-D91B-4B9D-BAE0-C6FC7E4756F2}" type="slidenum">
              <a:rPr lang="es-ES"/>
              <a:pPr/>
              <a:t>30</a:t>
            </a:fld>
            <a:endParaRPr lang="es-ES"/>
          </a:p>
        </p:txBody>
      </p:sp>
      <p:sp>
        <p:nvSpPr>
          <p:cNvPr id="75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5A1E0-4A5C-4D3B-BC83-F8279E6C1F56}" type="slidenum">
              <a:rPr lang="ca-ES" smtClean="0"/>
              <a:pPr/>
              <a:t>31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02107614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5A1E0-4A5C-4D3B-BC83-F8279E6C1F56}" type="slidenum">
              <a:rPr lang="ca-ES" smtClean="0"/>
              <a:pPr/>
              <a:t>32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74616218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CF7431-7EDD-447A-AF72-C13FB7885D27}" type="slidenum">
              <a:rPr lang="es-ES"/>
              <a:pPr/>
              <a:t>33</a:t>
            </a:fld>
            <a:endParaRPr lang="es-ES"/>
          </a:p>
        </p:txBody>
      </p:sp>
      <p:sp>
        <p:nvSpPr>
          <p:cNvPr id="80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5A1E0-4A5C-4D3B-BC83-F8279E6C1F56}" type="slidenum">
              <a:rPr lang="ca-ES" smtClean="0"/>
              <a:pPr/>
              <a:t>34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78033427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5FC2F2-0088-4C86-AE00-89EAF9EEBEDE}" type="slidenum">
              <a:rPr lang="es-ES"/>
              <a:pPr/>
              <a:t>35</a:t>
            </a:fld>
            <a:endParaRPr lang="es-ES"/>
          </a:p>
        </p:txBody>
      </p:sp>
      <p:sp>
        <p:nvSpPr>
          <p:cNvPr id="80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5A1E0-4A5C-4D3B-BC83-F8279E6C1F56}" type="slidenum">
              <a:rPr lang="ca-ES" smtClean="0"/>
              <a:pPr/>
              <a:t>36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21524130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5A1E0-4A5C-4D3B-BC83-F8279E6C1F56}" type="slidenum">
              <a:rPr lang="ca-ES" smtClean="0"/>
              <a:pPr/>
              <a:t>37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213334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9577-E74C-4471-AE83-0CFBC3826A53}" type="datetime1">
              <a:rPr lang="ca-ES" smtClean="0"/>
              <a:t>24/11/2012</a:t>
            </a:fld>
            <a:endParaRPr lang="ca-E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D93479B-E90C-41E8-9851-D12F24048122}" type="slidenum">
              <a:rPr lang="ca-ES" smtClean="0"/>
              <a:pPr/>
              <a:t>‹Nº›</a:t>
            </a:fld>
            <a:endParaRPr lang="ca-E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a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3636-CFE4-4E62-9EEE-067576C05D7F}" type="datetime1">
              <a:rPr lang="ca-ES" smtClean="0"/>
              <a:t>24/11/2012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479B-E90C-41E8-9851-D12F24048122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C24B1-8F43-40B7-91DE-3A302B8BD000}" type="datetime1">
              <a:rPr lang="ca-ES" smtClean="0"/>
              <a:t>24/11/2012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479B-E90C-41E8-9851-D12F24048122}" type="slidenum">
              <a:rPr lang="ca-ES" smtClean="0"/>
              <a:pPr/>
              <a:t>‹Nº›</a:t>
            </a:fld>
            <a:endParaRPr lang="ca-E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E4DE3-0BCC-4A70-9D0C-CB6E51D00322}" type="datetime1">
              <a:rPr lang="ca-ES" smtClean="0"/>
              <a:t>24/11/2012</a:t>
            </a:fld>
            <a:endParaRPr lang="ca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479B-E90C-41E8-9851-D12F24048122}" type="slidenum">
              <a:rPr lang="ca-ES" smtClean="0"/>
              <a:pPr/>
              <a:t>‹Nº›</a:t>
            </a:fld>
            <a:endParaRPr lang="ca-E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A8FD0-2B10-4985-B984-462BF2D8C38F}" type="datetime1">
              <a:rPr lang="ca-ES" smtClean="0"/>
              <a:t>24/11/2012</a:t>
            </a:fld>
            <a:endParaRPr lang="ca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479B-E90C-41E8-9851-D12F24048122}" type="slidenum">
              <a:rPr lang="ca-ES" smtClean="0"/>
              <a:pPr/>
              <a:t>‹Nº›</a:t>
            </a:fld>
            <a:endParaRPr lang="ca-E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615B0-2B84-4706-9EFE-5BCDEFC5A619}" type="datetime1">
              <a:rPr lang="ca-ES" smtClean="0"/>
              <a:t>24/11/2012</a:t>
            </a:fld>
            <a:endParaRPr lang="ca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479B-E90C-41E8-9851-D12F24048122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9E8DD-877B-4F8C-871D-59597A297C38}" type="datetime1">
              <a:rPr lang="ca-ES" smtClean="0"/>
              <a:t>24/11/2012</a:t>
            </a:fld>
            <a:endParaRPr lang="ca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479B-E90C-41E8-9851-D12F24048122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6DFF8-A8CC-43C5-8A25-DC95900DFFD3}" type="datetime1">
              <a:rPr lang="ca-ES" smtClean="0"/>
              <a:t>24/11/2012</a:t>
            </a:fld>
            <a:endParaRPr lang="ca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479B-E90C-41E8-9851-D12F24048122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4B8CB-B30E-4D4C-9E3D-DD77585D560D}" type="datetime1">
              <a:rPr lang="ca-ES" smtClean="0"/>
              <a:t>24/11/2012</a:t>
            </a:fld>
            <a:endParaRPr lang="ca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479B-E90C-41E8-9851-D12F24048122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42090-DFF5-493D-B97C-76187E4EF113}" type="datetime1">
              <a:rPr lang="ca-ES" smtClean="0"/>
              <a:t>24/11/2012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479B-E90C-41E8-9851-D12F24048122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5A539-559B-4D0D-9DE6-74D30BEB980E}" type="datetime1">
              <a:rPr lang="ca-ES" smtClean="0"/>
              <a:t>24/11/2012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479B-E90C-41E8-9851-D12F24048122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EA5477E1-E565-4B23-8AD1-21F2943FBCA3}" type="datetime1">
              <a:rPr lang="ca-ES" smtClean="0"/>
              <a:t>24/11/2012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D93479B-E90C-41E8-9851-D12F24048122}" type="slidenum">
              <a:rPr lang="ca-ES" smtClean="0"/>
              <a:pPr/>
              <a:t>‹Nº›</a:t>
            </a:fld>
            <a:endParaRPr lang="ca-E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columbia.edu/~jeh1/mailings/2011/20110505_CaseForYoungPeople.pdf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48.jpeg"/><Relationship Id="rId4" Type="http://schemas.openxmlformats.org/officeDocument/2006/relationships/image" Target="../media/image42.png"/><Relationship Id="rId9" Type="http://schemas.openxmlformats.org/officeDocument/2006/relationships/image" Target="../media/image4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image" Target="../media/image57.jpeg"/><Relationship Id="rId4" Type="http://schemas.openxmlformats.org/officeDocument/2006/relationships/image" Target="../media/image51.jpeg"/><Relationship Id="rId9" Type="http://schemas.openxmlformats.org/officeDocument/2006/relationships/image" Target="../media/image56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58.jpe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jpeg"/><Relationship Id="rId10" Type="http://schemas.openxmlformats.org/officeDocument/2006/relationships/image" Target="../media/image65.png"/><Relationship Id="rId4" Type="http://schemas.openxmlformats.org/officeDocument/2006/relationships/image" Target="../media/image59.jpeg"/><Relationship Id="rId9" Type="http://schemas.openxmlformats.org/officeDocument/2006/relationships/image" Target="../media/image6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ustednoselocree.com/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908720"/>
            <a:ext cx="7772400" cy="2676523"/>
          </a:xfrm>
        </p:spPr>
        <p:txBody>
          <a:bodyPr/>
          <a:lstStyle/>
          <a:p>
            <a:r>
              <a:rPr lang="ca-ES" sz="5400" dirty="0"/>
              <a:t>El negacionisme climàtic </a:t>
            </a:r>
            <a:r>
              <a:rPr lang="ca-ES" sz="5400" dirty="0" smtClean="0"/>
              <a:t>organitzat:</a:t>
            </a:r>
            <a:r>
              <a:rPr lang="ca-ES" sz="5400" dirty="0"/>
              <a:t/>
            </a:r>
            <a:br>
              <a:rPr lang="ca-ES" sz="5400" dirty="0"/>
            </a:br>
            <a:r>
              <a:rPr lang="ca-ES" sz="3600" dirty="0" smtClean="0"/>
              <a:t>Estructura</a:t>
            </a:r>
            <a:r>
              <a:rPr lang="ca-ES" sz="3600" dirty="0"/>
              <a:t>, finançament, </a:t>
            </a:r>
            <a:r>
              <a:rPr lang="ca-ES" sz="3600" dirty="0" smtClean="0"/>
              <a:t>influència</a:t>
            </a:r>
            <a:br>
              <a:rPr lang="ca-ES" sz="3600" dirty="0" smtClean="0"/>
            </a:br>
            <a:r>
              <a:rPr lang="ca-ES" sz="3600" dirty="0" smtClean="0"/>
              <a:t>i </a:t>
            </a:r>
            <a:r>
              <a:rPr lang="ca-ES" sz="3600" dirty="0"/>
              <a:t>tentacles a Catalunya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142976" y="4149080"/>
            <a:ext cx="6858048" cy="2023120"/>
          </a:xfrm>
        </p:spPr>
        <p:txBody>
          <a:bodyPr>
            <a:normAutofit/>
          </a:bodyPr>
          <a:lstStyle/>
          <a:p>
            <a:r>
              <a:rPr lang="ca-ES" dirty="0" smtClean="0">
                <a:solidFill>
                  <a:schemeClr val="tx1"/>
                </a:solidFill>
              </a:rPr>
              <a:t>Ferran Puig Vilar</a:t>
            </a:r>
          </a:p>
          <a:p>
            <a:endParaRPr lang="ca-ES" dirty="0" smtClean="0">
              <a:solidFill>
                <a:schemeClr val="tx1"/>
              </a:solidFill>
            </a:endParaRPr>
          </a:p>
          <a:p>
            <a:r>
              <a:rPr lang="ca-ES" sz="1800" dirty="0" smtClean="0">
                <a:solidFill>
                  <a:schemeClr val="tx1"/>
                </a:solidFill>
              </a:rPr>
              <a:t>Ateneu Barcelonès,</a:t>
            </a:r>
            <a:br>
              <a:rPr lang="ca-ES" sz="1800" dirty="0" smtClean="0">
                <a:solidFill>
                  <a:schemeClr val="tx1"/>
                </a:solidFill>
              </a:rPr>
            </a:br>
            <a:r>
              <a:rPr lang="ca-ES" sz="1800" dirty="0" smtClean="0">
                <a:solidFill>
                  <a:schemeClr val="tx1"/>
                </a:solidFill>
              </a:rPr>
              <a:t>15 de novembre de 2012</a:t>
            </a:r>
            <a:endParaRPr lang="ca-ES" sz="1800" dirty="0">
              <a:solidFill>
                <a:schemeClr val="tx1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D93479B-E90C-41E8-9851-D12F24048122}" type="slidenum">
              <a:rPr lang="ca-ES" smtClean="0"/>
              <a:pPr/>
              <a:t>1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6964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 de texto 2"/>
          <p:cNvSpPr txBox="1">
            <a:spLocks noChangeArrowheads="1"/>
          </p:cNvSpPr>
          <p:nvPr/>
        </p:nvSpPr>
        <p:spPr bwMode="auto">
          <a:xfrm>
            <a:off x="1736725" y="228600"/>
            <a:ext cx="5166360" cy="2927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a-ES" sz="1200">
                <a:effectLst/>
                <a:latin typeface="Calibri"/>
                <a:ea typeface="Calibri"/>
                <a:cs typeface="Times New Roman"/>
              </a:rPr>
              <a:t>Realitat</a:t>
            </a:r>
            <a:endParaRPr lang="ca-ES" sz="110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Cuadro de texto 2"/>
          <p:cNvSpPr txBox="1">
            <a:spLocks noChangeArrowheads="1"/>
          </p:cNvSpPr>
          <p:nvPr/>
        </p:nvSpPr>
        <p:spPr bwMode="auto">
          <a:xfrm>
            <a:off x="1741170" y="716597"/>
            <a:ext cx="1146810" cy="22733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a-ES" sz="900">
                <a:effectLst/>
                <a:latin typeface="Calibri"/>
                <a:ea typeface="Calibri"/>
                <a:cs typeface="Times New Roman"/>
              </a:rPr>
              <a:t>Científics</a:t>
            </a:r>
            <a:endParaRPr lang="ca-ES" sz="1100">
              <a:effectLst/>
              <a:latin typeface="Calibri"/>
              <a:ea typeface="Calibri"/>
              <a:cs typeface="Times New Roman"/>
            </a:endParaRPr>
          </a:p>
        </p:txBody>
      </p:sp>
      <p:cxnSp>
        <p:nvCxnSpPr>
          <p:cNvPr id="6" name="2 Conector recto de flecha"/>
          <p:cNvCxnSpPr/>
          <p:nvPr/>
        </p:nvCxnSpPr>
        <p:spPr>
          <a:xfrm>
            <a:off x="2306320" y="521335"/>
            <a:ext cx="0" cy="1952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 de texto 2"/>
          <p:cNvSpPr txBox="1">
            <a:spLocks noChangeArrowheads="1"/>
          </p:cNvSpPr>
          <p:nvPr/>
        </p:nvSpPr>
        <p:spPr bwMode="auto">
          <a:xfrm>
            <a:off x="1723859" y="1142150"/>
            <a:ext cx="1146810" cy="22415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a-ES" sz="900">
                <a:effectLst/>
                <a:latin typeface="Calibri"/>
                <a:ea typeface="Calibri"/>
                <a:cs typeface="Times New Roman"/>
              </a:rPr>
              <a:t>Climatòlegs</a:t>
            </a:r>
            <a:endParaRPr lang="ca-ES" sz="110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9" name="Cuadro de texto 2"/>
          <p:cNvSpPr txBox="1">
            <a:spLocks noChangeArrowheads="1"/>
          </p:cNvSpPr>
          <p:nvPr/>
        </p:nvSpPr>
        <p:spPr bwMode="auto">
          <a:xfrm>
            <a:off x="1737995" y="1561567"/>
            <a:ext cx="1146810" cy="32271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a-ES" sz="900">
                <a:effectLst/>
                <a:latin typeface="Calibri"/>
                <a:ea typeface="Calibri"/>
                <a:cs typeface="Times New Roman"/>
              </a:rPr>
              <a:t>Integració (Informes)</a:t>
            </a:r>
            <a:endParaRPr lang="ca-ES" sz="110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2" name="Cuadro de texto 2"/>
          <p:cNvSpPr txBox="1">
            <a:spLocks noChangeArrowheads="1"/>
          </p:cNvSpPr>
          <p:nvPr/>
        </p:nvSpPr>
        <p:spPr bwMode="auto">
          <a:xfrm>
            <a:off x="1723859" y="2077425"/>
            <a:ext cx="1146810" cy="34607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a-ES" sz="900">
                <a:effectLst/>
                <a:latin typeface="Calibri"/>
                <a:ea typeface="Calibri"/>
                <a:cs typeface="Times New Roman"/>
              </a:rPr>
              <a:t>Institucionalització científica (IPCC)</a:t>
            </a:r>
            <a:endParaRPr lang="ca-ES" sz="110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3" name="Cuadro de texto 2"/>
          <p:cNvSpPr txBox="1">
            <a:spLocks noChangeArrowheads="1"/>
          </p:cNvSpPr>
          <p:nvPr/>
        </p:nvSpPr>
        <p:spPr bwMode="auto">
          <a:xfrm>
            <a:off x="1723180" y="2626792"/>
            <a:ext cx="1146810" cy="2324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a-ES" sz="900" dirty="0">
                <a:effectLst/>
                <a:latin typeface="Calibri"/>
                <a:ea typeface="Calibri"/>
                <a:cs typeface="Times New Roman"/>
              </a:rPr>
              <a:t>Intermediació</a:t>
            </a:r>
            <a:endParaRPr lang="ca-ES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6" name="Cuadro de texto 2"/>
          <p:cNvSpPr txBox="1">
            <a:spLocks noChangeArrowheads="1"/>
          </p:cNvSpPr>
          <p:nvPr/>
        </p:nvSpPr>
        <p:spPr bwMode="auto">
          <a:xfrm>
            <a:off x="1741170" y="3057277"/>
            <a:ext cx="1146810" cy="2381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a-ES" sz="900">
                <a:effectLst/>
                <a:latin typeface="Calibri"/>
                <a:ea typeface="Calibri"/>
                <a:cs typeface="Times New Roman"/>
              </a:rPr>
              <a:t>Periodistes</a:t>
            </a:r>
            <a:endParaRPr lang="ca-ES" sz="110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7" name="Cuadro de texto 2"/>
          <p:cNvSpPr txBox="1">
            <a:spLocks noChangeArrowheads="1"/>
          </p:cNvSpPr>
          <p:nvPr/>
        </p:nvSpPr>
        <p:spPr bwMode="auto">
          <a:xfrm>
            <a:off x="1737995" y="3504622"/>
            <a:ext cx="1146810" cy="31619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a-ES" sz="900">
                <a:effectLst/>
                <a:latin typeface="Calibri"/>
                <a:ea typeface="Calibri"/>
                <a:cs typeface="Times New Roman"/>
              </a:rPr>
              <a:t>Medis de comunicació</a:t>
            </a:r>
            <a:endParaRPr lang="ca-ES" sz="110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20" name="Cuadro de texto 2"/>
          <p:cNvSpPr txBox="1">
            <a:spLocks noChangeArrowheads="1"/>
          </p:cNvSpPr>
          <p:nvPr/>
        </p:nvSpPr>
        <p:spPr bwMode="auto">
          <a:xfrm>
            <a:off x="1669415" y="4016074"/>
            <a:ext cx="5166360" cy="33591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a-ES" sz="1200">
                <a:effectLst/>
                <a:latin typeface="Calibri"/>
                <a:ea typeface="Calibri"/>
                <a:cs typeface="Times New Roman"/>
              </a:rPr>
              <a:t>Política, Públic</a:t>
            </a:r>
            <a:endParaRPr lang="ca-ES" sz="110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21" name="Cuadro de texto 2"/>
          <p:cNvSpPr txBox="1">
            <a:spLocks noChangeArrowheads="1"/>
          </p:cNvSpPr>
          <p:nvPr/>
        </p:nvSpPr>
        <p:spPr bwMode="auto">
          <a:xfrm>
            <a:off x="2869990" y="4547251"/>
            <a:ext cx="1146810" cy="33890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a-ES" sz="900">
                <a:effectLst/>
                <a:latin typeface="Calibri"/>
                <a:ea typeface="Calibri"/>
                <a:cs typeface="Times New Roman"/>
              </a:rPr>
              <a:t>Limitacions perceptives</a:t>
            </a:r>
            <a:endParaRPr lang="ca-ES" sz="110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23" name="Cuadro de texto 2"/>
          <p:cNvSpPr txBox="1">
            <a:spLocks noChangeArrowheads="1"/>
          </p:cNvSpPr>
          <p:nvPr/>
        </p:nvSpPr>
        <p:spPr bwMode="auto">
          <a:xfrm>
            <a:off x="5758180" y="713422"/>
            <a:ext cx="1146810" cy="22733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a-ES" sz="900">
                <a:effectLst/>
                <a:latin typeface="Calibri"/>
                <a:ea typeface="Calibri"/>
                <a:cs typeface="Times New Roman"/>
              </a:rPr>
              <a:t>Efecte Barber</a:t>
            </a:r>
            <a:endParaRPr lang="ca-ES" sz="110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26" name="Cuadro de texto 2"/>
          <p:cNvSpPr txBox="1">
            <a:spLocks noChangeArrowheads="1"/>
          </p:cNvSpPr>
          <p:nvPr/>
        </p:nvSpPr>
        <p:spPr bwMode="auto">
          <a:xfrm>
            <a:off x="5740869" y="1138975"/>
            <a:ext cx="1146810" cy="22415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a-ES" sz="900">
                <a:effectLst/>
                <a:latin typeface="Calibri"/>
                <a:ea typeface="Calibri"/>
                <a:cs typeface="Times New Roman"/>
              </a:rPr>
              <a:t>Efecte Mercer</a:t>
            </a:r>
            <a:endParaRPr lang="ca-ES" sz="110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27" name="Cuadro de texto 2"/>
          <p:cNvSpPr txBox="1">
            <a:spLocks noChangeArrowheads="1"/>
          </p:cNvSpPr>
          <p:nvPr/>
        </p:nvSpPr>
        <p:spPr bwMode="auto">
          <a:xfrm>
            <a:off x="5755005" y="1558392"/>
            <a:ext cx="1146810" cy="32271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900">
                <a:effectLst/>
                <a:latin typeface="Calibri"/>
                <a:ea typeface="Calibri"/>
                <a:cs typeface="Times New Roman"/>
              </a:rPr>
              <a:t>Truth to power?</a:t>
            </a:r>
            <a:endParaRPr lang="ca-ES" sz="110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0" name="Cuadro de texto 2"/>
          <p:cNvSpPr txBox="1">
            <a:spLocks noChangeArrowheads="1"/>
          </p:cNvSpPr>
          <p:nvPr/>
        </p:nvSpPr>
        <p:spPr bwMode="auto">
          <a:xfrm>
            <a:off x="5740869" y="2074250"/>
            <a:ext cx="1146810" cy="34607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a-ES" sz="900">
                <a:effectLst/>
                <a:latin typeface="Calibri"/>
                <a:ea typeface="Calibri"/>
                <a:cs typeface="Times New Roman"/>
              </a:rPr>
              <a:t>Mínim comú denominador</a:t>
            </a:r>
            <a:endParaRPr lang="ca-ES" sz="110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2" name="Cuadro de texto 2"/>
          <p:cNvSpPr txBox="1">
            <a:spLocks noChangeArrowheads="1"/>
          </p:cNvSpPr>
          <p:nvPr/>
        </p:nvSpPr>
        <p:spPr bwMode="auto">
          <a:xfrm>
            <a:off x="5725585" y="2645207"/>
            <a:ext cx="1146810" cy="2324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a-ES" sz="900">
                <a:effectLst/>
                <a:latin typeface="Calibri"/>
                <a:ea typeface="Calibri"/>
                <a:cs typeface="Times New Roman"/>
              </a:rPr>
              <a:t>Efecte negacionisme</a:t>
            </a:r>
            <a:endParaRPr lang="ca-ES" sz="110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3" name="Cuadro de texto 2"/>
          <p:cNvSpPr txBox="1">
            <a:spLocks noChangeArrowheads="1"/>
          </p:cNvSpPr>
          <p:nvPr/>
        </p:nvSpPr>
        <p:spPr bwMode="auto">
          <a:xfrm>
            <a:off x="5746115" y="3068707"/>
            <a:ext cx="1146810" cy="2381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a-ES" sz="900">
                <a:effectLst/>
                <a:latin typeface="Calibri"/>
                <a:ea typeface="Calibri"/>
                <a:cs typeface="Times New Roman"/>
              </a:rPr>
              <a:t>En positiu!</a:t>
            </a:r>
            <a:endParaRPr lang="ca-ES" sz="110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6" name="Cuadro de texto 2"/>
          <p:cNvSpPr txBox="1">
            <a:spLocks noChangeArrowheads="1"/>
          </p:cNvSpPr>
          <p:nvPr/>
        </p:nvSpPr>
        <p:spPr bwMode="auto">
          <a:xfrm>
            <a:off x="5728335" y="3519227"/>
            <a:ext cx="1146810" cy="31619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a-ES" sz="900">
                <a:effectLst/>
                <a:latin typeface="Calibri"/>
                <a:ea typeface="Calibri"/>
                <a:cs typeface="Times New Roman"/>
              </a:rPr>
              <a:t>Informació com a mercaderia</a:t>
            </a:r>
            <a:endParaRPr lang="ca-ES" sz="110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9" name="Cuadro de texto 2"/>
          <p:cNvSpPr txBox="1">
            <a:spLocks noChangeArrowheads="1"/>
          </p:cNvSpPr>
          <p:nvPr/>
        </p:nvSpPr>
        <p:spPr bwMode="auto">
          <a:xfrm>
            <a:off x="4657515" y="4548521"/>
            <a:ext cx="1146810" cy="33890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a-ES" sz="900">
                <a:effectLst/>
                <a:latin typeface="Calibri"/>
                <a:ea typeface="Calibri"/>
                <a:cs typeface="Times New Roman"/>
              </a:rPr>
              <a:t>Resistència psicològica</a:t>
            </a:r>
            <a:endParaRPr lang="ca-ES" sz="110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40" name="Cuadro de texto 2"/>
          <p:cNvSpPr txBox="1">
            <a:spLocks noChangeArrowheads="1"/>
          </p:cNvSpPr>
          <p:nvPr/>
        </p:nvSpPr>
        <p:spPr bwMode="auto">
          <a:xfrm>
            <a:off x="3709035" y="2187235"/>
            <a:ext cx="1146810" cy="4021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900">
                <a:effectLst/>
                <a:latin typeface="Calibri"/>
                <a:ea typeface="Calibri"/>
                <a:cs typeface="Times New Roman"/>
              </a:rPr>
              <a:t>Think tanks</a:t>
            </a:r>
            <a:r>
              <a:rPr lang="ca-ES" sz="900">
                <a:effectLst/>
                <a:latin typeface="Calibri"/>
                <a:ea typeface="Calibri"/>
                <a:cs typeface="Times New Roman"/>
              </a:rPr>
              <a:t> conservadors</a:t>
            </a:r>
            <a:endParaRPr lang="ca-ES" sz="110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41" name="Cuadro de texto 2"/>
          <p:cNvSpPr txBox="1">
            <a:spLocks noChangeArrowheads="1"/>
          </p:cNvSpPr>
          <p:nvPr/>
        </p:nvSpPr>
        <p:spPr bwMode="auto">
          <a:xfrm>
            <a:off x="3707130" y="2896530"/>
            <a:ext cx="1146810" cy="23262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a-ES" sz="900">
                <a:effectLst/>
                <a:latin typeface="Calibri"/>
                <a:ea typeface="Calibri"/>
                <a:cs typeface="Times New Roman"/>
              </a:rPr>
              <a:t>Agències de PR</a:t>
            </a:r>
            <a:endParaRPr lang="ca-ES" sz="110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42" name="Cuadro de texto 2"/>
          <p:cNvSpPr txBox="1">
            <a:spLocks noChangeArrowheads="1"/>
          </p:cNvSpPr>
          <p:nvPr/>
        </p:nvSpPr>
        <p:spPr bwMode="auto">
          <a:xfrm>
            <a:off x="3703955" y="3436915"/>
            <a:ext cx="1146810" cy="23262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900">
                <a:effectLst/>
                <a:latin typeface="Calibri"/>
                <a:ea typeface="Calibri"/>
                <a:cs typeface="Times New Roman"/>
              </a:rPr>
              <a:t>Astroturf</a:t>
            </a:r>
            <a:endParaRPr lang="ca-ES" sz="110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45" name="Cuadro de texto 2"/>
          <p:cNvSpPr txBox="1">
            <a:spLocks noChangeArrowheads="1"/>
          </p:cNvSpPr>
          <p:nvPr/>
        </p:nvSpPr>
        <p:spPr bwMode="auto">
          <a:xfrm>
            <a:off x="1676400" y="5163626"/>
            <a:ext cx="1146810" cy="387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a-ES" sz="900">
                <a:effectLst/>
                <a:latin typeface="Calibri"/>
                <a:ea typeface="Calibri"/>
                <a:cs typeface="Times New Roman"/>
              </a:rPr>
              <a:t>Institucionalització política</a:t>
            </a:r>
            <a:endParaRPr lang="ca-ES" sz="110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46" name="Cuadro de texto 2"/>
          <p:cNvSpPr txBox="1">
            <a:spLocks noChangeArrowheads="1"/>
          </p:cNvSpPr>
          <p:nvPr/>
        </p:nvSpPr>
        <p:spPr bwMode="auto">
          <a:xfrm>
            <a:off x="1669415" y="5746238"/>
            <a:ext cx="1146810" cy="17137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900">
                <a:effectLst/>
                <a:latin typeface="Calibri"/>
                <a:ea typeface="Calibri"/>
                <a:cs typeface="Times New Roman"/>
              </a:rPr>
              <a:t>Acció política</a:t>
            </a:r>
            <a:endParaRPr lang="ca-ES" sz="110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48" name="Cuadro de texto 2"/>
          <p:cNvSpPr txBox="1">
            <a:spLocks noChangeArrowheads="1"/>
          </p:cNvSpPr>
          <p:nvPr/>
        </p:nvSpPr>
        <p:spPr bwMode="auto">
          <a:xfrm>
            <a:off x="5758180" y="5163626"/>
            <a:ext cx="1146810" cy="387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900">
                <a:effectLst/>
                <a:latin typeface="Calibri"/>
                <a:ea typeface="Calibri"/>
                <a:cs typeface="Times New Roman"/>
              </a:rPr>
              <a:t>Negociació del no-negociable</a:t>
            </a:r>
            <a:endParaRPr lang="ca-ES" sz="110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49" name="Cuadro de texto 2"/>
          <p:cNvSpPr txBox="1">
            <a:spLocks noChangeArrowheads="1"/>
          </p:cNvSpPr>
          <p:nvPr/>
        </p:nvSpPr>
        <p:spPr bwMode="auto">
          <a:xfrm>
            <a:off x="5740869" y="5758708"/>
            <a:ext cx="1146810" cy="20669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900">
                <a:effectLst/>
                <a:latin typeface="Calibri"/>
                <a:ea typeface="Calibri"/>
                <a:cs typeface="Times New Roman"/>
              </a:rPr>
              <a:t>Resistència al canvi</a:t>
            </a:r>
            <a:endParaRPr lang="ca-ES" sz="110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1" name="Rectangle 48"/>
          <p:cNvSpPr>
            <a:spLocks noChangeArrowheads="1"/>
          </p:cNvSpPr>
          <p:nvPr/>
        </p:nvSpPr>
        <p:spPr bwMode="auto">
          <a:xfrm>
            <a:off x="503555" y="-82359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a-ES"/>
          </a:p>
        </p:txBody>
      </p:sp>
      <p:cxnSp>
        <p:nvCxnSpPr>
          <p:cNvPr id="99" name="2 Conector recto de flecha"/>
          <p:cNvCxnSpPr/>
          <p:nvPr/>
        </p:nvCxnSpPr>
        <p:spPr>
          <a:xfrm>
            <a:off x="6305621" y="521335"/>
            <a:ext cx="0" cy="1952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2 Conector recto de flecha"/>
          <p:cNvCxnSpPr/>
          <p:nvPr/>
        </p:nvCxnSpPr>
        <p:spPr>
          <a:xfrm>
            <a:off x="2326456" y="943927"/>
            <a:ext cx="0" cy="1952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2 Conector recto de flecha"/>
          <p:cNvCxnSpPr/>
          <p:nvPr/>
        </p:nvCxnSpPr>
        <p:spPr>
          <a:xfrm>
            <a:off x="2332242" y="1366305"/>
            <a:ext cx="0" cy="1952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2 Conector recto de flecha"/>
          <p:cNvCxnSpPr/>
          <p:nvPr/>
        </p:nvCxnSpPr>
        <p:spPr>
          <a:xfrm>
            <a:off x="2326456" y="1881106"/>
            <a:ext cx="0" cy="1952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2 Conector recto de flecha"/>
          <p:cNvCxnSpPr/>
          <p:nvPr/>
        </p:nvCxnSpPr>
        <p:spPr>
          <a:xfrm>
            <a:off x="2332818" y="2423495"/>
            <a:ext cx="0" cy="1952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2 Conector recto de flecha"/>
          <p:cNvCxnSpPr/>
          <p:nvPr/>
        </p:nvCxnSpPr>
        <p:spPr>
          <a:xfrm>
            <a:off x="2332818" y="2859202"/>
            <a:ext cx="0" cy="1952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2 Conector recto de flecha"/>
          <p:cNvCxnSpPr/>
          <p:nvPr/>
        </p:nvCxnSpPr>
        <p:spPr>
          <a:xfrm>
            <a:off x="2332818" y="3306832"/>
            <a:ext cx="0" cy="1952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2 Conector recto de flecha"/>
          <p:cNvCxnSpPr/>
          <p:nvPr/>
        </p:nvCxnSpPr>
        <p:spPr>
          <a:xfrm>
            <a:off x="2338895" y="3820812"/>
            <a:ext cx="0" cy="1952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2 Conector recto de flecha"/>
          <p:cNvCxnSpPr/>
          <p:nvPr/>
        </p:nvCxnSpPr>
        <p:spPr>
          <a:xfrm>
            <a:off x="2311400" y="5550976"/>
            <a:ext cx="0" cy="1952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Cuadro de texto 2"/>
          <p:cNvSpPr txBox="1">
            <a:spLocks noChangeArrowheads="1"/>
          </p:cNvSpPr>
          <p:nvPr/>
        </p:nvSpPr>
        <p:spPr bwMode="auto">
          <a:xfrm>
            <a:off x="1676400" y="6112876"/>
            <a:ext cx="5166360" cy="33591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a-ES" sz="1200" dirty="0" smtClean="0">
                <a:effectLst/>
                <a:latin typeface="Calibri"/>
                <a:ea typeface="Calibri"/>
                <a:cs typeface="Times New Roman"/>
              </a:rPr>
              <a:t>Acció inadequada</a:t>
            </a:r>
            <a:endParaRPr lang="ca-ES" sz="1100" dirty="0">
              <a:effectLst/>
              <a:latin typeface="Calibri"/>
              <a:ea typeface="Calibri"/>
              <a:cs typeface="Times New Roman"/>
            </a:endParaRPr>
          </a:p>
        </p:txBody>
      </p:sp>
      <p:cxnSp>
        <p:nvCxnSpPr>
          <p:cNvPr id="114" name="2 Conector recto de flecha"/>
          <p:cNvCxnSpPr/>
          <p:nvPr/>
        </p:nvCxnSpPr>
        <p:spPr>
          <a:xfrm>
            <a:off x="2299264" y="5917614"/>
            <a:ext cx="0" cy="1952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2 Conector recto de flecha"/>
          <p:cNvCxnSpPr/>
          <p:nvPr/>
        </p:nvCxnSpPr>
        <p:spPr>
          <a:xfrm>
            <a:off x="6319520" y="937626"/>
            <a:ext cx="0" cy="1952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2 Conector recto de flecha"/>
          <p:cNvCxnSpPr/>
          <p:nvPr/>
        </p:nvCxnSpPr>
        <p:spPr>
          <a:xfrm>
            <a:off x="6328410" y="1366305"/>
            <a:ext cx="0" cy="1952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2 Conector recto de flecha"/>
          <p:cNvCxnSpPr/>
          <p:nvPr/>
        </p:nvCxnSpPr>
        <p:spPr>
          <a:xfrm>
            <a:off x="6331585" y="1884281"/>
            <a:ext cx="0" cy="1952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2 Conector recto de flecha"/>
          <p:cNvCxnSpPr/>
          <p:nvPr/>
        </p:nvCxnSpPr>
        <p:spPr>
          <a:xfrm>
            <a:off x="6311567" y="2423495"/>
            <a:ext cx="0" cy="1952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2 Conector recto de flecha"/>
          <p:cNvCxnSpPr/>
          <p:nvPr/>
        </p:nvCxnSpPr>
        <p:spPr>
          <a:xfrm>
            <a:off x="6328659" y="2873445"/>
            <a:ext cx="0" cy="1952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2 Conector recto de flecha"/>
          <p:cNvCxnSpPr/>
          <p:nvPr/>
        </p:nvCxnSpPr>
        <p:spPr>
          <a:xfrm>
            <a:off x="6313482" y="3323965"/>
            <a:ext cx="0" cy="1952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2 Conector recto de flecha"/>
          <p:cNvCxnSpPr/>
          <p:nvPr/>
        </p:nvCxnSpPr>
        <p:spPr>
          <a:xfrm>
            <a:off x="6319710" y="5563446"/>
            <a:ext cx="0" cy="1952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2 Conector recto de flecha"/>
          <p:cNvCxnSpPr/>
          <p:nvPr/>
        </p:nvCxnSpPr>
        <p:spPr>
          <a:xfrm>
            <a:off x="6347698" y="5965400"/>
            <a:ext cx="0" cy="1474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2 Conector recto de flecha"/>
          <p:cNvCxnSpPr/>
          <p:nvPr/>
        </p:nvCxnSpPr>
        <p:spPr>
          <a:xfrm>
            <a:off x="2299264" y="5018732"/>
            <a:ext cx="0" cy="150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2 Conector recto de flecha"/>
          <p:cNvCxnSpPr/>
          <p:nvPr/>
        </p:nvCxnSpPr>
        <p:spPr>
          <a:xfrm flipH="1">
            <a:off x="6325573" y="5013176"/>
            <a:ext cx="6012" cy="1560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2 Conector recto"/>
          <p:cNvCxnSpPr/>
          <p:nvPr/>
        </p:nvCxnSpPr>
        <p:spPr>
          <a:xfrm flipV="1">
            <a:off x="2311400" y="5013176"/>
            <a:ext cx="4020185" cy="12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>
            <a:endCxn id="21" idx="0"/>
          </p:cNvCxnSpPr>
          <p:nvPr/>
        </p:nvCxnSpPr>
        <p:spPr>
          <a:xfrm>
            <a:off x="3443395" y="4351989"/>
            <a:ext cx="0" cy="1952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 de flecha"/>
          <p:cNvCxnSpPr/>
          <p:nvPr/>
        </p:nvCxnSpPr>
        <p:spPr>
          <a:xfrm>
            <a:off x="5230920" y="4364917"/>
            <a:ext cx="0" cy="1952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 de flecha"/>
          <p:cNvCxnSpPr>
            <a:stCxn id="21" idx="2"/>
          </p:cNvCxnSpPr>
          <p:nvPr/>
        </p:nvCxnSpPr>
        <p:spPr>
          <a:xfrm flipH="1">
            <a:off x="3432865" y="4886152"/>
            <a:ext cx="10530" cy="127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Conector recto de flecha"/>
          <p:cNvCxnSpPr/>
          <p:nvPr/>
        </p:nvCxnSpPr>
        <p:spPr>
          <a:xfrm flipH="1">
            <a:off x="5255466" y="4887422"/>
            <a:ext cx="10530" cy="127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D93479B-E90C-41E8-9851-D12F24048122}" type="slidenum">
              <a:rPr lang="ca-ES" smtClean="0"/>
              <a:pPr/>
              <a:t>2</a:t>
            </a:fld>
            <a:endParaRPr lang="ca-ES"/>
          </a:p>
        </p:txBody>
      </p:sp>
      <p:sp>
        <p:nvSpPr>
          <p:cNvPr id="2" name="1 Rectángulo"/>
          <p:cNvSpPr/>
          <p:nvPr/>
        </p:nvSpPr>
        <p:spPr>
          <a:xfrm>
            <a:off x="3563888" y="2074250"/>
            <a:ext cx="1511667" cy="1761167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05247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Negacionisme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000241"/>
            <a:ext cx="8229600" cy="3857652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ca-ES" dirty="0"/>
              <a:t>“El negacionisme climàtic consisteix en un escepticisme fingit o irracional pel que fa als resultats de la recerca a</a:t>
            </a:r>
            <a:r>
              <a:rPr lang="ca-ES" dirty="0" smtClean="0"/>
              <a:t>l </a:t>
            </a:r>
            <a:r>
              <a:rPr lang="ca-ES" dirty="0"/>
              <a:t>terreny climàtic, expressats </a:t>
            </a:r>
            <a:r>
              <a:rPr lang="ca-ES" dirty="0" smtClean="0"/>
              <a:t>aquests darrers rigorosament </a:t>
            </a:r>
            <a:r>
              <a:rPr lang="ca-ES" dirty="0"/>
              <a:t>mitjançant el mètode científic i el procés d’avançament de la </a:t>
            </a:r>
            <a:r>
              <a:rPr lang="ca-ES" dirty="0" smtClean="0"/>
              <a:t>ciència, </a:t>
            </a:r>
            <a:r>
              <a:rPr lang="ca-ES" dirty="0"/>
              <a:t>i que </a:t>
            </a:r>
            <a:r>
              <a:rPr lang="ca-ES" dirty="0" smtClean="0"/>
              <a:t>responen a </a:t>
            </a:r>
            <a:r>
              <a:rPr lang="ca-ES" dirty="0"/>
              <a:t>una  realitat objectivament verificable. El seu objectiu és evitar, o si més no retardar, l’endegament d’accions correctives per la via de crear dubtes infundats sobre el conjunt de l’opinió pública.”</a:t>
            </a:r>
          </a:p>
          <a:p>
            <a:pPr marL="0" indent="0">
              <a:lnSpc>
                <a:spcPct val="120000"/>
              </a:lnSpc>
              <a:buNone/>
            </a:pP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479B-E90C-41E8-9851-D12F24048122}" type="slidenum">
              <a:rPr lang="ca-ES" smtClean="0"/>
              <a:pPr/>
              <a:t>3</a:t>
            </a:fld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Ferran\Documents\Canvi climàtic\Imatges\Denial\Tabac\Doubt is our product.bmp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1" t="32254" r="13116" b="8257"/>
          <a:stretch/>
        </p:blipFill>
        <p:spPr bwMode="auto">
          <a:xfrm>
            <a:off x="1475656" y="1340768"/>
            <a:ext cx="6283924" cy="2931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1867780" y="1484784"/>
            <a:ext cx="5328592" cy="864096"/>
          </a:xfrm>
          <a:prstGeom prst="rect">
            <a:avLst/>
          </a:prstGeom>
          <a:solidFill>
            <a:srgbClr val="FF0000">
              <a:alpha val="32000"/>
            </a:srgbClr>
          </a:solidFill>
          <a:effectLst>
            <a:outerShdw blurRad="114300" dist="50800" dir="5400000" algn="ctr" rotWithShape="0">
              <a:srgbClr val="FF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4" name="3 CuadroTexto"/>
          <p:cNvSpPr txBox="1"/>
          <p:nvPr/>
        </p:nvSpPr>
        <p:spPr>
          <a:xfrm>
            <a:off x="1475655" y="5733256"/>
            <a:ext cx="6283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dirty="0"/>
              <a:t> </a:t>
            </a:r>
            <a:r>
              <a:rPr lang="ca-ES" dirty="0" err="1"/>
              <a:t>Legacy</a:t>
            </a:r>
            <a:r>
              <a:rPr lang="ca-ES" dirty="0"/>
              <a:t> </a:t>
            </a:r>
            <a:r>
              <a:rPr lang="ca-ES" dirty="0" err="1"/>
              <a:t>Tobacco</a:t>
            </a:r>
            <a:r>
              <a:rPr lang="ca-ES" dirty="0"/>
              <a:t> Documents </a:t>
            </a:r>
            <a:r>
              <a:rPr lang="ca-ES" dirty="0" err="1" smtClean="0"/>
              <a:t>Library</a:t>
            </a:r>
            <a:r>
              <a:rPr lang="ca-ES" dirty="0" smtClean="0"/>
              <a:t>, 1969</a:t>
            </a:r>
            <a:endParaRPr lang="ca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479B-E90C-41E8-9851-D12F24048122}" type="slidenum">
              <a:rPr lang="ca-ES" smtClean="0"/>
              <a:pPr/>
              <a:t>4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875101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743825" cy="1412875"/>
          </a:xfrm>
        </p:spPr>
        <p:txBody>
          <a:bodyPr/>
          <a:lstStyle/>
          <a:p>
            <a:r>
              <a:rPr lang="es-ES" sz="4400" dirty="0"/>
              <a:t>¿</a:t>
            </a:r>
            <a:r>
              <a:rPr lang="es-ES" sz="4400" dirty="0" err="1" smtClean="0"/>
              <a:t>Escèptics</a:t>
            </a:r>
            <a:r>
              <a:rPr lang="es-ES" sz="4400" dirty="0"/>
              <a:t>? ¿O </a:t>
            </a:r>
            <a:r>
              <a:rPr lang="es-ES" sz="4400" dirty="0" err="1" smtClean="0"/>
              <a:t>negacionistes</a:t>
            </a:r>
            <a:r>
              <a:rPr lang="es-ES" sz="4400" dirty="0"/>
              <a:t>?</a:t>
            </a:r>
          </a:p>
        </p:txBody>
      </p:sp>
      <p:pic>
        <p:nvPicPr>
          <p:cNvPr id="7434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575" y="1989138"/>
            <a:ext cx="2917825" cy="39608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56922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479B-E90C-41E8-9851-D12F24048122}" type="slidenum">
              <a:rPr lang="ca-ES" smtClean="0"/>
              <a:pPr/>
              <a:t>6</a:t>
            </a:fld>
            <a:endParaRPr lang="ca-E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32656"/>
            <a:ext cx="6770687" cy="604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274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6" name="Picture 4" descr="Nueva imagen (31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450" y="1628775"/>
            <a:ext cx="7045325" cy="4035425"/>
          </a:xfrm>
          <a:prstGeom prst="rect">
            <a:avLst/>
          </a:prstGeom>
          <a:noFill/>
        </p:spPr>
      </p:pic>
      <p:sp>
        <p:nvSpPr>
          <p:cNvPr id="9011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Les estacions geofísiques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479B-E90C-41E8-9851-D12F24048122}" type="slidenum">
              <a:rPr lang="ca-ES" smtClean="0"/>
              <a:pPr/>
              <a:t>7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51478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Ferran\Documents\Canvi climàtic\Imatges\Temperatura\Temperatura 1850-201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738" y="1052736"/>
            <a:ext cx="5724525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479B-E90C-41E8-9851-D12F24048122}" type="slidenum">
              <a:rPr lang="ca-ES" smtClean="0"/>
              <a:pPr/>
              <a:t>8</a:t>
            </a:fld>
            <a:endParaRPr lang="ca-ES"/>
          </a:p>
        </p:txBody>
      </p:sp>
      <p:sp>
        <p:nvSpPr>
          <p:cNvPr id="3" name="2 CuadroTexto"/>
          <p:cNvSpPr txBox="1"/>
          <p:nvPr/>
        </p:nvSpPr>
        <p:spPr>
          <a:xfrm>
            <a:off x="2411760" y="5661248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dirty="0" smtClean="0"/>
              <a:t>Font: IPCC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451300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600200"/>
          </a:xfrm>
        </p:spPr>
        <p:txBody>
          <a:bodyPr/>
          <a:lstStyle/>
          <a:p>
            <a:r>
              <a:rPr lang="ca-ES" sz="4800" dirty="0" smtClean="0"/>
              <a:t>Esdeveniments catastròfics naturals</a:t>
            </a:r>
            <a:endParaRPr lang="ca-ES" sz="48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479B-E90C-41E8-9851-D12F24048122}" type="slidenum">
              <a:rPr lang="ca-ES" smtClean="0"/>
              <a:pPr/>
              <a:t>9</a:t>
            </a:fld>
            <a:endParaRPr lang="ca-ES"/>
          </a:p>
        </p:txBody>
      </p:sp>
      <p:pic>
        <p:nvPicPr>
          <p:cNvPr id="1026" name="Picture 2" descr="C:\Users\Ferran\Pictures\Munich R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88840"/>
            <a:ext cx="6096000" cy="344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2339752" y="5949280"/>
            <a:ext cx="4680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1200" dirty="0" smtClean="0"/>
              <a:t>Font: Munich Re, 2012</a:t>
            </a:r>
            <a:endParaRPr lang="ca-ES" sz="1200" dirty="0"/>
          </a:p>
        </p:txBody>
      </p:sp>
    </p:spTree>
    <p:extLst>
      <p:ext uri="{BB962C8B-B14F-4D97-AF65-F5344CB8AC3E}">
        <p14:creationId xmlns:p14="http://schemas.microsoft.com/office/powerpoint/2010/main" val="346044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-243408"/>
            <a:ext cx="8229600" cy="1600200"/>
          </a:xfrm>
        </p:spPr>
        <p:txBody>
          <a:bodyPr/>
          <a:lstStyle/>
          <a:p>
            <a:r>
              <a:rPr lang="es-ES" dirty="0"/>
              <a:t>El CO</a:t>
            </a:r>
            <a:r>
              <a:rPr lang="es-ES" baseline="-25000" dirty="0"/>
              <a:t>2</a:t>
            </a:r>
            <a:r>
              <a:rPr lang="es-ES" dirty="0"/>
              <a:t>-òmetre</a:t>
            </a:r>
          </a:p>
        </p:txBody>
      </p:sp>
      <p:pic>
        <p:nvPicPr>
          <p:cNvPr id="3420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650" y="1725613"/>
            <a:ext cx="4191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42020" name="Text Box 4"/>
          <p:cNvSpPr txBox="1">
            <a:spLocks noChangeArrowheads="1"/>
          </p:cNvSpPr>
          <p:nvPr/>
        </p:nvSpPr>
        <p:spPr bwMode="auto">
          <a:xfrm>
            <a:off x="899592" y="6021288"/>
            <a:ext cx="741573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Aft>
                <a:spcPct val="0"/>
              </a:spcAft>
              <a:buClrTx/>
              <a:buSzTx/>
              <a:buFontTx/>
              <a:buNone/>
            </a:pPr>
            <a:r>
              <a:rPr lang="en-US" sz="1200" dirty="0"/>
              <a:t>Richard Alley (2005) - Ice-Sheet and Sea-Level Changes – Science 310:456-460 doi:10.1126/science.1114613</a:t>
            </a:r>
          </a:p>
        </p:txBody>
      </p:sp>
      <p:sp>
        <p:nvSpPr>
          <p:cNvPr id="342021" name="Text Box 5"/>
          <p:cNvSpPr txBox="1">
            <a:spLocks noChangeArrowheads="1"/>
          </p:cNvSpPr>
          <p:nvPr/>
        </p:nvSpPr>
        <p:spPr bwMode="auto">
          <a:xfrm>
            <a:off x="5435600" y="1725613"/>
            <a:ext cx="316865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0"/>
              </a:spcAft>
              <a:buClrTx/>
              <a:buSzTx/>
              <a:buFontTx/>
              <a:buNone/>
            </a:pPr>
            <a:r>
              <a:rPr lang="ca-ES" sz="1400" dirty="0"/>
              <a:t>&gt; 35 Ma; +73 m</a:t>
            </a:r>
            <a:br>
              <a:rPr lang="ca-ES" sz="1400" dirty="0"/>
            </a:br>
            <a:r>
              <a:rPr lang="ca-ES" sz="1400" dirty="0"/>
              <a:t>No gel permanent</a:t>
            </a:r>
          </a:p>
        </p:txBody>
      </p:sp>
      <p:sp>
        <p:nvSpPr>
          <p:cNvPr id="342022" name="Text Box 6"/>
          <p:cNvSpPr txBox="1">
            <a:spLocks noChangeArrowheads="1"/>
          </p:cNvSpPr>
          <p:nvPr/>
        </p:nvSpPr>
        <p:spPr bwMode="auto">
          <a:xfrm>
            <a:off x="5435600" y="2444751"/>
            <a:ext cx="316865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0"/>
              </a:spcAft>
              <a:buClrTx/>
              <a:buSzTx/>
              <a:buFontTx/>
              <a:buNone/>
            </a:pPr>
            <a:r>
              <a:rPr lang="ca-ES" sz="1400"/>
              <a:t>~ 35 Ma; +73 m; 45 ± 5 m</a:t>
            </a:r>
            <a:br>
              <a:rPr lang="ca-ES" sz="1400"/>
            </a:br>
            <a:r>
              <a:rPr lang="ca-ES" sz="1400"/>
              <a:t>Gel permanent a Antàrtica</a:t>
            </a:r>
          </a:p>
        </p:txBody>
      </p:sp>
      <p:sp>
        <p:nvSpPr>
          <p:cNvPr id="342023" name="Text Box 7"/>
          <p:cNvSpPr txBox="1">
            <a:spLocks noChangeArrowheads="1"/>
          </p:cNvSpPr>
          <p:nvPr/>
        </p:nvSpPr>
        <p:spPr bwMode="auto">
          <a:xfrm>
            <a:off x="5507038" y="3165476"/>
            <a:ext cx="22320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0"/>
              </a:spcAft>
              <a:buClrTx/>
              <a:buSzTx/>
              <a:buFontTx/>
              <a:buNone/>
            </a:pPr>
            <a:r>
              <a:rPr lang="ca-ES" sz="1400"/>
              <a:t>Avui</a:t>
            </a:r>
          </a:p>
        </p:txBody>
      </p:sp>
      <p:sp>
        <p:nvSpPr>
          <p:cNvPr id="342024" name="Text Box 8"/>
          <p:cNvSpPr txBox="1">
            <a:spLocks noChangeArrowheads="1"/>
          </p:cNvSpPr>
          <p:nvPr/>
        </p:nvSpPr>
        <p:spPr bwMode="auto">
          <a:xfrm>
            <a:off x="5507038" y="3741738"/>
            <a:ext cx="2663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0"/>
              </a:spcAft>
              <a:buClrTx/>
              <a:buSzTx/>
              <a:buFontTx/>
              <a:buNone/>
            </a:pPr>
            <a:r>
              <a:rPr lang="ca-ES" sz="1400"/>
              <a:t>Darrer màxim glacial</a:t>
            </a:r>
          </a:p>
        </p:txBody>
      </p:sp>
      <p:sp>
        <p:nvSpPr>
          <p:cNvPr id="342025" name="Line 9"/>
          <p:cNvSpPr>
            <a:spLocks noChangeShapeType="1"/>
          </p:cNvSpPr>
          <p:nvPr/>
        </p:nvSpPr>
        <p:spPr bwMode="auto">
          <a:xfrm flipH="1">
            <a:off x="1908175" y="2012951"/>
            <a:ext cx="338455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342026" name="Line 10"/>
          <p:cNvSpPr>
            <a:spLocks noChangeShapeType="1"/>
          </p:cNvSpPr>
          <p:nvPr/>
        </p:nvSpPr>
        <p:spPr bwMode="auto">
          <a:xfrm flipH="1">
            <a:off x="2555875" y="2733676"/>
            <a:ext cx="2808288" cy="1150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342027" name="Line 11"/>
          <p:cNvSpPr>
            <a:spLocks noChangeShapeType="1"/>
          </p:cNvSpPr>
          <p:nvPr/>
        </p:nvSpPr>
        <p:spPr bwMode="auto">
          <a:xfrm flipH="1">
            <a:off x="3132138" y="3381376"/>
            <a:ext cx="2376487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342028" name="Line 12"/>
          <p:cNvSpPr>
            <a:spLocks noChangeShapeType="1"/>
          </p:cNvSpPr>
          <p:nvPr/>
        </p:nvSpPr>
        <p:spPr bwMode="auto">
          <a:xfrm flipH="1">
            <a:off x="4787900" y="3957638"/>
            <a:ext cx="720725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914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El term-òmetre</a:t>
            </a:r>
          </a:p>
        </p:txBody>
      </p:sp>
      <p:pic>
        <p:nvPicPr>
          <p:cNvPr id="3409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350" y="1916113"/>
            <a:ext cx="6048375" cy="395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40996" name="Text Box 4"/>
          <p:cNvSpPr txBox="1">
            <a:spLocks noChangeArrowheads="1"/>
          </p:cNvSpPr>
          <p:nvPr/>
        </p:nvSpPr>
        <p:spPr bwMode="auto">
          <a:xfrm>
            <a:off x="827088" y="6165304"/>
            <a:ext cx="76327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Aft>
                <a:spcPct val="0"/>
              </a:spcAft>
              <a:buClrTx/>
              <a:buSzTx/>
              <a:buFontTx/>
              <a:buNone/>
            </a:pPr>
            <a:r>
              <a:rPr lang="es-ES" sz="1200" dirty="0">
                <a:solidFill>
                  <a:schemeClr val="tx2"/>
                </a:solidFill>
              </a:rPr>
              <a:t>David </a:t>
            </a:r>
            <a:r>
              <a:rPr lang="es-ES" sz="1200" dirty="0" err="1">
                <a:solidFill>
                  <a:schemeClr val="tx2"/>
                </a:solidFill>
              </a:rPr>
              <a:t>Archer</a:t>
            </a:r>
            <a:r>
              <a:rPr lang="es-ES" sz="1200" dirty="0">
                <a:solidFill>
                  <a:schemeClr val="tx2"/>
                </a:solidFill>
              </a:rPr>
              <a:t> (2006)</a:t>
            </a:r>
            <a:r>
              <a:rPr lang="en-US" sz="1200" dirty="0"/>
              <a:t> - Global warming: Understanding the forecast - Blackwell Publishers: Oxford</a:t>
            </a:r>
          </a:p>
        </p:txBody>
      </p:sp>
    </p:spTree>
    <p:extLst>
      <p:ext uri="{BB962C8B-B14F-4D97-AF65-F5344CB8AC3E}">
        <p14:creationId xmlns:p14="http://schemas.microsoft.com/office/powerpoint/2010/main" val="3103918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ca-ES"/>
              <a:t>Probabilitats ΔT a 2100</a:t>
            </a:r>
          </a:p>
        </p:txBody>
      </p:sp>
      <p:sp>
        <p:nvSpPr>
          <p:cNvPr id="97284" name="Text Box 4"/>
          <p:cNvSpPr txBox="1">
            <a:spLocks noChangeArrowheads="1"/>
          </p:cNvSpPr>
          <p:nvPr/>
        </p:nvSpPr>
        <p:spPr bwMode="auto">
          <a:xfrm>
            <a:off x="611560" y="6021288"/>
            <a:ext cx="80645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dirty="0"/>
              <a:t>Andrei </a:t>
            </a:r>
            <a:r>
              <a:rPr lang="en-US" sz="1000" dirty="0" err="1"/>
              <a:t>Sokolov</a:t>
            </a:r>
            <a:r>
              <a:rPr lang="en-US" sz="1000" dirty="0"/>
              <a:t> et al (2009) - Probabilistic forecast for 21st century climate based on uncertainties in emissions (without policy) and climate parameters - Journal of Climate 22:5175–5204 doi:10.1175/2009JCLI2863.1 - Joint Program on the Science and Policy of Global Change, Massachusetts Institute of Technology</a:t>
            </a:r>
          </a:p>
        </p:txBody>
      </p:sp>
      <p:pic>
        <p:nvPicPr>
          <p:cNvPr id="8194" name="Picture 2" descr="C:\Users\Ferran\Documents\Canvi climàtic\Imatges\Temperatura\MIT No Polic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916832"/>
            <a:ext cx="2425700" cy="334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Ferran\Documents\Canvi climàtic\Imatges\Temperatura\MIT Polic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988840"/>
            <a:ext cx="25527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9515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4º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8" y="0"/>
            <a:ext cx="7416800" cy="619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611188" y="6400800"/>
            <a:ext cx="8064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200">
                <a:cs typeface="Arial" charset="0"/>
              </a:rPr>
              <a:t>Gaia Vince (2009) - </a:t>
            </a:r>
            <a:r>
              <a:rPr lang="en-US" sz="1200">
                <a:cs typeface="Arial" charset="0"/>
              </a:rPr>
              <a:t>How to survive the coming century - </a:t>
            </a:r>
            <a:r>
              <a:rPr lang="es-ES" sz="1200">
                <a:cs typeface="Arial" charset="0"/>
              </a:rPr>
              <a:t>New Scientist, Marzo 2009 - http://www.newscientist.com/article/mg20126971.700-how-to-survive-the-coming-century.html</a:t>
            </a:r>
          </a:p>
        </p:txBody>
      </p:sp>
      <p:pic>
        <p:nvPicPr>
          <p:cNvPr id="3074" name="Picture 2" descr="C:\Users\Ferran\Documents\Canvi climàtic\Imatges\Llibres\Issue number 269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0" y="2178050"/>
            <a:ext cx="1905000" cy="250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1831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1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479B-E90C-41E8-9851-D12F24048122}" type="slidenum">
              <a:rPr lang="ca-ES" smtClean="0"/>
              <a:pPr/>
              <a:t>14</a:t>
            </a:fld>
            <a:endParaRPr lang="ca-ES"/>
          </a:p>
        </p:txBody>
      </p:sp>
      <p:pic>
        <p:nvPicPr>
          <p:cNvPr id="1027" name="Picture 3" descr="C:\Users\Ferran\Documents\Canvi climàtic\Imatges\Solucions\Hansen (The Case, 2011) - Fig. 5b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268760"/>
            <a:ext cx="51054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1115616" y="5589240"/>
            <a:ext cx="691276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James Hansen et al (2011) – The Case for Young People and Nature: A Path to a Healthy, Natural, Prosperous Future – Columbia University – 04/05/2011 – Columbia University Earth Institute, New York –</a:t>
            </a:r>
            <a:r>
              <a:rPr lang="en-US" sz="1000" dirty="0">
                <a:hlinkClick r:id="rId4"/>
              </a:rPr>
              <a:t>http://www.columbia.edu/~jeh1/mailings/2011/20110505_CaseForYoungPeople.pdf</a:t>
            </a:r>
            <a:r>
              <a:rPr lang="en-US" sz="1000" dirty="0"/>
              <a:t> - 15 </a:t>
            </a:r>
            <a:r>
              <a:rPr lang="en-US" sz="1000" dirty="0" err="1" smtClean="0"/>
              <a:t>autors</a:t>
            </a:r>
            <a:endParaRPr lang="ca-ES" sz="1000" dirty="0"/>
          </a:p>
        </p:txBody>
      </p:sp>
    </p:spTree>
    <p:extLst>
      <p:ext uri="{BB962C8B-B14F-4D97-AF65-F5344CB8AC3E}">
        <p14:creationId xmlns:p14="http://schemas.microsoft.com/office/powerpoint/2010/main" val="201008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479B-E90C-41E8-9851-D12F24048122}" type="slidenum">
              <a:rPr lang="ca-ES" smtClean="0"/>
              <a:pPr/>
              <a:t>15</a:t>
            </a:fld>
            <a:endParaRPr lang="ca-ES"/>
          </a:p>
        </p:txBody>
      </p:sp>
      <p:pic>
        <p:nvPicPr>
          <p:cNvPr id="3074" name="Picture 2" descr="C:\Users\Ferran\Documents\Canvi climàtic\Imatges\Energia\Energia-PIB\world-oil-supply-with-fitted-trend-line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17" y="1916832"/>
            <a:ext cx="3957497" cy="2376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Ferran\Documents\Canvi climàtic\Imatges\Energia\Energia-PIB\world-gdp-with-fitted-exponential-trend-line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049" y="1916831"/>
            <a:ext cx="3957497" cy="2376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755576" y="5661248"/>
            <a:ext cx="7698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Gail </a:t>
            </a:r>
            <a:r>
              <a:rPr lang="en-US" sz="1200" dirty="0" err="1"/>
              <a:t>Tverberg</a:t>
            </a:r>
            <a:r>
              <a:rPr lang="en-US" sz="1200" dirty="0"/>
              <a:t> </a:t>
            </a:r>
            <a:r>
              <a:rPr lang="en-US" sz="1200" dirty="0" smtClean="0"/>
              <a:t>(2012) - </a:t>
            </a:r>
            <a:r>
              <a:rPr lang="en-US" sz="1200" dirty="0"/>
              <a:t>Evidence that Oil Limits are Leading to Declining Economic Growth - Our Finite World - </a:t>
            </a:r>
            <a:r>
              <a:rPr lang="en-US" sz="1200" dirty="0" smtClean="0"/>
              <a:t>http</a:t>
            </a:r>
            <a:r>
              <a:rPr lang="en-US" sz="1200" dirty="0"/>
              <a:t>://ourfiniteworld.com/2012/07/13/plan-for-lower-growth-in-real-gdp-going-forward/</a:t>
            </a:r>
            <a:endParaRPr lang="ca-ES" sz="1200" dirty="0"/>
          </a:p>
        </p:txBody>
      </p:sp>
    </p:spTree>
    <p:extLst>
      <p:ext uri="{BB962C8B-B14F-4D97-AF65-F5344CB8AC3E}">
        <p14:creationId xmlns:p14="http://schemas.microsoft.com/office/powerpoint/2010/main" val="88468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479B-E90C-41E8-9851-D12F24048122}" type="slidenum">
              <a:rPr lang="ca-ES" smtClean="0"/>
              <a:pPr/>
              <a:t>16</a:t>
            </a:fld>
            <a:endParaRPr lang="ca-ES"/>
          </a:p>
        </p:txBody>
      </p:sp>
      <p:pic>
        <p:nvPicPr>
          <p:cNvPr id="10242" name="Picture 2" descr="C:\Users\Ferran\Documents\Canvi climàtic\Imatges\Denial\milloyflowchart_larg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257175"/>
            <a:ext cx="8096250" cy="634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669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42" name="Picture 2" descr="DenialMach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835650"/>
          </a:xfrm>
          <a:prstGeom prst="rect">
            <a:avLst/>
          </a:prstGeom>
          <a:noFill/>
        </p:spPr>
      </p:pic>
      <p:sp>
        <p:nvSpPr>
          <p:cNvPr id="778243" name="Text Box 3"/>
          <p:cNvSpPr txBox="1">
            <a:spLocks noChangeArrowheads="1"/>
          </p:cNvSpPr>
          <p:nvPr/>
        </p:nvSpPr>
        <p:spPr bwMode="auto">
          <a:xfrm>
            <a:off x="2843213" y="6308725"/>
            <a:ext cx="612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sz="1200" b="0" i="0" u="none">
                <a:solidFill>
                  <a:schemeClr val="tx1"/>
                </a:solidFill>
                <a:cs typeface="Arial" charset="0"/>
              </a:rPr>
              <a:t>Dealing in Doubt: The Climate Denial Industry and Climate Science - A Brief History of Attacks on Climate Science, Climate Scientists and the IPCC (Greenpeace, 2010)</a:t>
            </a:r>
          </a:p>
        </p:txBody>
      </p:sp>
      <p:sp>
        <p:nvSpPr>
          <p:cNvPr id="778244" name="Text Box 4"/>
          <p:cNvSpPr txBox="1">
            <a:spLocks noChangeArrowheads="1"/>
          </p:cNvSpPr>
          <p:nvPr/>
        </p:nvSpPr>
        <p:spPr bwMode="auto">
          <a:xfrm>
            <a:off x="179388" y="6381750"/>
            <a:ext cx="2592387" cy="311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Tx/>
              <a:buSzPct val="100000"/>
              <a:buFont typeface="Wingdings" pitchFamily="2" charset="2"/>
              <a:buNone/>
            </a:pPr>
            <a:r>
              <a:rPr lang="ca-ES" sz="1800" b="0" i="0" u="none">
                <a:solidFill>
                  <a:schemeClr val="tx1"/>
                </a:solidFill>
              </a:rPr>
              <a:t>Eco-chamber</a:t>
            </a:r>
          </a:p>
        </p:txBody>
      </p:sp>
    </p:spTree>
    <p:extLst>
      <p:ext uri="{BB962C8B-B14F-4D97-AF65-F5344CB8AC3E}">
        <p14:creationId xmlns:p14="http://schemas.microsoft.com/office/powerpoint/2010/main" val="150817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3890" name="Picture 2" descr="CommittedWarming Ramanathan and Feng (2008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013" y="333375"/>
            <a:ext cx="6923087" cy="5530850"/>
          </a:xfrm>
          <a:prstGeom prst="rect">
            <a:avLst/>
          </a:prstGeom>
          <a:noFill/>
        </p:spPr>
      </p:pic>
      <p:sp>
        <p:nvSpPr>
          <p:cNvPr id="933891" name="Text Box 3"/>
          <p:cNvSpPr txBox="1">
            <a:spLocks noChangeArrowheads="1"/>
          </p:cNvSpPr>
          <p:nvPr/>
        </p:nvSpPr>
        <p:spPr bwMode="auto">
          <a:xfrm>
            <a:off x="684213" y="6035675"/>
            <a:ext cx="8135937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0"/>
              </a:spcAft>
              <a:buClrTx/>
              <a:buSzTx/>
              <a:buFontTx/>
              <a:buNone/>
            </a:pPr>
            <a:r>
              <a:rPr lang="en-US" sz="1000" dirty="0" err="1"/>
              <a:t>Veerabhadran</a:t>
            </a:r>
            <a:r>
              <a:rPr lang="en-US" sz="1000" dirty="0"/>
              <a:t> </a:t>
            </a:r>
            <a:r>
              <a:rPr lang="en-US" sz="1000" dirty="0" err="1"/>
              <a:t>Ramanathan</a:t>
            </a:r>
            <a:r>
              <a:rPr lang="en-US" sz="1000" dirty="0"/>
              <a:t> and Y. </a:t>
            </a:r>
            <a:r>
              <a:rPr lang="en-US" sz="1000" dirty="0" err="1"/>
              <a:t>Feng</a:t>
            </a:r>
            <a:r>
              <a:rPr lang="en-US" sz="1000" dirty="0"/>
              <a:t> (2008) - On avoiding dangerous anthropogenic interference with the climate system: Formidable challenges ahead - Proceedings of the National Academy of Sciences </a:t>
            </a:r>
            <a:r>
              <a:rPr lang="en-US" sz="1000" dirty="0" err="1"/>
              <a:t>PNAS</a:t>
            </a:r>
            <a:r>
              <a:rPr lang="en-US" sz="1000" dirty="0"/>
              <a:t> 105:14245-14250 doi:10.1073/pnas.0803838105 - Scripps Institution of Oceanography, University of California at San Diego</a:t>
            </a:r>
            <a:endParaRPr lang="ca-ES" sz="1000" dirty="0"/>
          </a:p>
        </p:txBody>
      </p:sp>
    </p:spTree>
    <p:extLst>
      <p:ext uri="{BB962C8B-B14F-4D97-AF65-F5344CB8AC3E}">
        <p14:creationId xmlns:p14="http://schemas.microsoft.com/office/powerpoint/2010/main" val="4261216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479B-E90C-41E8-9851-D12F24048122}" type="slidenum">
              <a:rPr lang="ca-ES" smtClean="0"/>
              <a:pPr/>
              <a:t>19</a:t>
            </a:fld>
            <a:endParaRPr lang="ca-ES"/>
          </a:p>
        </p:txBody>
      </p:sp>
      <p:pic>
        <p:nvPicPr>
          <p:cNvPr id="4098" name="Picture 2" descr="Phil Jones ant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097651"/>
            <a:ext cx="2736304" cy="3518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105173"/>
            <a:ext cx="3312369" cy="3546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1475656" y="5805264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smtClean="0"/>
              <a:t>Phil Jones, director de la Unitat de Recerca Climàtica de la Universitat </a:t>
            </a:r>
            <a:r>
              <a:rPr lang="ca-ES" sz="1200" dirty="0" err="1" smtClean="0"/>
              <a:t>d’East</a:t>
            </a:r>
            <a:r>
              <a:rPr lang="ca-ES" sz="1200" dirty="0" smtClean="0"/>
              <a:t> </a:t>
            </a:r>
            <a:r>
              <a:rPr lang="ca-ES" sz="1200" dirty="0" err="1" smtClean="0"/>
              <a:t>Anglia</a:t>
            </a:r>
            <a:r>
              <a:rPr lang="ca-ES" sz="1200" dirty="0" smtClean="0"/>
              <a:t>, abans i després del “</a:t>
            </a:r>
            <a:r>
              <a:rPr lang="ca-ES" sz="1200" dirty="0" err="1" smtClean="0"/>
              <a:t>Climategate</a:t>
            </a:r>
            <a:r>
              <a:rPr lang="ca-ES" sz="1200" dirty="0" smtClean="0"/>
              <a:t>”</a:t>
            </a:r>
            <a:endParaRPr lang="ca-ES" sz="1200" dirty="0"/>
          </a:p>
        </p:txBody>
      </p:sp>
    </p:spTree>
    <p:extLst>
      <p:ext uri="{BB962C8B-B14F-4D97-AF65-F5344CB8AC3E}">
        <p14:creationId xmlns:p14="http://schemas.microsoft.com/office/powerpoint/2010/main" val="2691472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48680"/>
            <a:ext cx="7821583" cy="5830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479B-E90C-41E8-9851-D12F24048122}" type="slidenum">
              <a:rPr lang="ca-ES" smtClean="0"/>
              <a:pPr/>
              <a:t>20</a:t>
            </a:fld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479B-E90C-41E8-9851-D12F24048122}" type="slidenum">
              <a:rPr lang="ca-ES" smtClean="0"/>
              <a:pPr/>
              <a:t>21</a:t>
            </a:fld>
            <a:endParaRPr lang="ca-ES"/>
          </a:p>
        </p:txBody>
      </p:sp>
      <p:pic>
        <p:nvPicPr>
          <p:cNvPr id="1026" name="Picture 2" descr="C:\Users\Ferran\Documents\Canvi climàtic\Imatges\Denial\Machine\disinformation campaig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04664"/>
            <a:ext cx="3937620" cy="5506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104206" y="6093296"/>
            <a:ext cx="71287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Donald A. Brown </a:t>
            </a:r>
            <a:r>
              <a:rPr lang="en-US" sz="1000" dirty="0" smtClean="0"/>
              <a:t>(2012) - </a:t>
            </a:r>
            <a:r>
              <a:rPr lang="en-US" sz="1000" dirty="0"/>
              <a:t>Ethical Analysis of Disinformation Campaign's Tactics: (1) Reckless Disregard for the Truth, (2) Focusing On Unknowns While Ignoring </a:t>
            </a:r>
            <a:r>
              <a:rPr lang="en-US" sz="1000" dirty="0" err="1"/>
              <a:t>Knowns</a:t>
            </a:r>
            <a:r>
              <a:rPr lang="en-US" sz="1000" dirty="0"/>
              <a:t>, (3) Specious Claims of "Bad" Science, and (4) Front Groups - Climate Ethics - </a:t>
            </a:r>
            <a:r>
              <a:rPr lang="en-US" sz="1000" dirty="0" smtClean="0"/>
              <a:t>http</a:t>
            </a:r>
            <a:r>
              <a:rPr lang="en-US" sz="1000" dirty="0"/>
              <a:t>://rockblogs.psu.edu/climate/</a:t>
            </a:r>
            <a:endParaRPr lang="ca-ES" sz="1000" dirty="0"/>
          </a:p>
        </p:txBody>
      </p:sp>
    </p:spTree>
    <p:extLst>
      <p:ext uri="{BB962C8B-B14F-4D97-AF65-F5344CB8AC3E}">
        <p14:creationId xmlns:p14="http://schemas.microsoft.com/office/powerpoint/2010/main" val="917069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729876"/>
            <a:ext cx="4032448" cy="5561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19137" y="548680"/>
            <a:ext cx="3204791" cy="5577483"/>
          </a:xfrm>
        </p:spPr>
        <p:txBody>
          <a:bodyPr/>
          <a:lstStyle/>
          <a:p>
            <a:pPr marL="0" indent="0">
              <a:buNone/>
            </a:pPr>
            <a:r>
              <a:rPr lang="ca-ES" dirty="0" err="1"/>
              <a:t>Cato</a:t>
            </a:r>
            <a:r>
              <a:rPr lang="ca-ES" dirty="0"/>
              <a:t> </a:t>
            </a:r>
            <a:r>
              <a:rPr lang="ca-ES" dirty="0" err="1" smtClean="0"/>
              <a:t>Institute</a:t>
            </a:r>
            <a:r>
              <a:rPr lang="ca-ES" dirty="0" smtClean="0"/>
              <a:t>: Finançament</a:t>
            </a:r>
            <a:endParaRPr lang="ca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479B-E90C-41E8-9851-D12F24048122}" type="slidenum">
              <a:rPr lang="ca-ES" smtClean="0"/>
              <a:pPr/>
              <a:t>22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38277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479B-E90C-41E8-9851-D12F24048122}" type="slidenum">
              <a:rPr lang="ca-ES" smtClean="0"/>
              <a:pPr/>
              <a:t>23</a:t>
            </a:fld>
            <a:endParaRPr lang="ca-ES"/>
          </a:p>
        </p:txBody>
      </p:sp>
      <p:pic>
        <p:nvPicPr>
          <p:cNvPr id="6146" name="Picture 2" descr="http://www.directe.cat/imatges/llibres/xavier-sala-martin-llibre-doncs-jo-ho-veig-aix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88640"/>
            <a:ext cx="4276725" cy="650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732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4847098"/>
              </p:ext>
            </p:extLst>
          </p:nvPr>
        </p:nvGraphicFramePr>
        <p:xfrm>
          <a:off x="683568" y="1700808"/>
          <a:ext cx="3384376" cy="4536513"/>
        </p:xfrm>
        <a:graphic>
          <a:graphicData uri="http://schemas.openxmlformats.org/drawingml/2006/table">
            <a:tbl>
              <a:tblPr/>
              <a:tblGrid>
                <a:gridCol w="1408894"/>
                <a:gridCol w="1975482"/>
              </a:tblGrid>
              <a:tr h="168019"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 dirty="0">
                          <a:effectLst/>
                          <a:latin typeface="Arial"/>
                        </a:rPr>
                        <a:t>Joan Guitart i </a:t>
                      </a:r>
                      <a:r>
                        <a:rPr lang="ca-ES" sz="800" b="0" i="0" u="none" strike="noStrike" dirty="0" err="1">
                          <a:effectLst/>
                          <a:latin typeface="Arial"/>
                        </a:rPr>
                        <a:t>Agell</a:t>
                      </a:r>
                      <a:endParaRPr lang="ca-ES" sz="8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a-ES" sz="8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19"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>
                          <a:effectLst/>
                          <a:latin typeface="Arial"/>
                        </a:rPr>
                        <a:t>Josep Maria Antràs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 dirty="0">
                          <a:effectLst/>
                          <a:latin typeface="Arial"/>
                        </a:rPr>
                        <a:t>Advocat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19"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1" i="0" u="none" strike="noStrike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Lluís Prenafeta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1" i="0" u="none" strike="noStrike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Empresari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19"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>
                          <a:effectLst/>
                          <a:latin typeface="Arial"/>
                        </a:rPr>
                        <a:t>Antoni Biarnés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>
                          <a:effectLst/>
                          <a:latin typeface="Arial"/>
                        </a:rPr>
                        <a:t>Llicenciat en Ciències Polítiques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19"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 dirty="0">
                          <a:effectLst/>
                          <a:latin typeface="Arial"/>
                        </a:rPr>
                        <a:t>Enric Canals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>
                          <a:effectLst/>
                          <a:latin typeface="Arial"/>
                        </a:rPr>
                        <a:t>Periodista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19"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>
                          <a:effectLst/>
                          <a:latin typeface="Arial"/>
                        </a:rPr>
                        <a:t>Daniel Clivillé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>
                          <a:effectLst/>
                          <a:latin typeface="Arial"/>
                        </a:rPr>
                        <a:t>Economista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19"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>
                          <a:effectLst/>
                          <a:latin typeface="Arial"/>
                        </a:rPr>
                        <a:t>Enric Doménech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 dirty="0">
                          <a:effectLst/>
                          <a:latin typeface="Arial"/>
                        </a:rPr>
                        <a:t>Empresari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19"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1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Joan Oliver Fontanet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1" i="0" u="none" strike="noStrike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Periodista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19"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>
                          <a:effectLst/>
                          <a:latin typeface="Arial"/>
                        </a:rPr>
                        <a:t>Maria Àngels Orriols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 dirty="0">
                          <a:effectLst/>
                          <a:latin typeface="Arial"/>
                        </a:rPr>
                        <a:t>Professora de Dret Administratiu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19"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>
                          <a:effectLst/>
                          <a:latin typeface="Arial"/>
                        </a:rPr>
                        <a:t>Lluís Oliva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>
                          <a:effectLst/>
                          <a:latin typeface="Arial"/>
                        </a:rPr>
                        <a:t>Periodista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19"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>
                          <a:effectLst/>
                          <a:latin typeface="Arial"/>
                        </a:rPr>
                        <a:t>Valentí Popescu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>
                          <a:effectLst/>
                          <a:latin typeface="Arial"/>
                        </a:rPr>
                        <a:t>Periodista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19"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 dirty="0">
                          <a:effectLst/>
                          <a:latin typeface="Arial"/>
                        </a:rPr>
                        <a:t>Marc Prenafeta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>
                          <a:effectLst/>
                          <a:latin typeface="Arial"/>
                        </a:rPr>
                        <a:t>Advocat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19"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>
                          <a:effectLst/>
                          <a:latin typeface="Arial"/>
                        </a:rPr>
                        <a:t>Josep Maria Puig Planas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>
                          <a:effectLst/>
                          <a:latin typeface="Arial"/>
                        </a:rPr>
                        <a:t>Empresari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19"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>
                          <a:effectLst/>
                          <a:latin typeface="Arial"/>
                        </a:rPr>
                        <a:t>Josep Puigbó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>
                          <a:effectLst/>
                          <a:latin typeface="Arial"/>
                        </a:rPr>
                        <a:t>Periodista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19"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>
                          <a:effectLst/>
                          <a:latin typeface="Arial"/>
                        </a:rPr>
                        <a:t>Francesc Puigpelat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 dirty="0">
                          <a:effectLst/>
                          <a:latin typeface="Arial"/>
                        </a:rPr>
                        <a:t>Periodista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19"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>
                          <a:effectLst/>
                          <a:latin typeface="Arial"/>
                        </a:rPr>
                        <a:t>Marcel Riera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 dirty="0">
                          <a:effectLst/>
                          <a:latin typeface="Arial"/>
                        </a:rPr>
                        <a:t>Editor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19"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 dirty="0">
                          <a:effectLst/>
                          <a:latin typeface="Arial"/>
                        </a:rPr>
                        <a:t>Ferran Sáez Mateu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>
                          <a:effectLst/>
                          <a:latin typeface="Arial"/>
                        </a:rPr>
                        <a:t>Doctor en filosofia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19"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1" i="0" u="none" strike="noStrike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Xavier Sala-i-Martín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1" i="0" u="none" strike="noStrike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Economista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19"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 dirty="0">
                          <a:effectLst/>
                          <a:latin typeface="Arial"/>
                        </a:rPr>
                        <a:t>Josep Maria Sanclimens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>
                          <a:effectLst/>
                          <a:latin typeface="Arial"/>
                        </a:rPr>
                        <a:t>Empresari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19"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 dirty="0">
                          <a:effectLst/>
                          <a:latin typeface="Arial"/>
                        </a:rPr>
                        <a:t>Vicent Sanchis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>
                          <a:effectLst/>
                          <a:latin typeface="Arial"/>
                        </a:rPr>
                        <a:t>Periodista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19"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>
                          <a:effectLst/>
                          <a:latin typeface="Arial"/>
                        </a:rPr>
                        <a:t>Joan Antoni Solans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>
                          <a:effectLst/>
                          <a:latin typeface="Arial"/>
                        </a:rPr>
                        <a:t>Arquitecte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19"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 dirty="0">
                          <a:effectLst/>
                          <a:latin typeface="Arial"/>
                        </a:rPr>
                        <a:t>Joan Uriach Marsal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 dirty="0">
                          <a:effectLst/>
                          <a:latin typeface="Arial"/>
                        </a:rPr>
                        <a:t>Empresari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19"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>
                          <a:effectLst/>
                          <a:latin typeface="Arial"/>
                        </a:rPr>
                        <a:t>Joaquim Tosas Mir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>
                          <a:effectLst/>
                          <a:latin typeface="Arial"/>
                        </a:rPr>
                        <a:t>Enginyer de Camins, Canals i Ports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19"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 dirty="0">
                          <a:effectLst/>
                          <a:latin typeface="Arial"/>
                        </a:rPr>
                        <a:t>Antoni Vila Casas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>
                          <a:effectLst/>
                          <a:latin typeface="Arial"/>
                        </a:rPr>
                        <a:t>Empresari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19"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>
                          <a:effectLst/>
                          <a:latin typeface="Arial"/>
                        </a:rPr>
                        <a:t>Lluís Monset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>
                          <a:effectLst/>
                          <a:latin typeface="Arial"/>
                        </a:rPr>
                        <a:t>Metge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19"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>
                          <a:effectLst/>
                          <a:latin typeface="Arial"/>
                        </a:rPr>
                        <a:t>Francesc X. Ventura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>
                          <a:effectLst/>
                          <a:latin typeface="Arial"/>
                        </a:rPr>
                        <a:t>Arquitecte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19"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>
                          <a:effectLst/>
                          <a:latin typeface="Arial"/>
                        </a:rPr>
                        <a:t>Lluís Jou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a-ES" sz="800" b="0" i="0" u="none" strike="noStrike" dirty="0">
                          <a:effectLst/>
                          <a:latin typeface="Arial"/>
                        </a:rPr>
                        <a:t>Notari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0"/>
            <a:ext cx="8496944" cy="1600200"/>
          </a:xfrm>
        </p:spPr>
        <p:txBody>
          <a:bodyPr/>
          <a:lstStyle/>
          <a:p>
            <a:r>
              <a:rPr lang="ca-ES" dirty="0" err="1" smtClean="0"/>
              <a:t>Stockholm</a:t>
            </a:r>
            <a:r>
              <a:rPr lang="ca-ES" dirty="0" smtClean="0"/>
              <a:t> Network: Catalunya Oberta</a:t>
            </a:r>
            <a:endParaRPr lang="ca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785102"/>
            <a:ext cx="3513638" cy="3082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5220072" y="5205647"/>
            <a:ext cx="351363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Para mantener una postura independiente, el Cato Institute no acepta fondos gubernamentales. Recibe, sin embargo, contribuciones de fundaciones, corporaciones e individuos</a:t>
            </a:r>
            <a:r>
              <a:rPr lang="es-ES" sz="1400" dirty="0" smtClean="0"/>
              <a:t>.</a:t>
            </a:r>
            <a:endParaRPr lang="ca-ES" sz="1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29"/>
          <a:stretch/>
        </p:blipFill>
        <p:spPr bwMode="auto">
          <a:xfrm>
            <a:off x="611560" y="1628800"/>
            <a:ext cx="2607060" cy="2444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479B-E90C-41E8-9851-D12F24048122}" type="slidenum">
              <a:rPr lang="ca-ES" smtClean="0"/>
              <a:pPr/>
              <a:t>24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0769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Ferran\Documents\Canvi climàtic\Blog\Presentacions\Avellanes\Catalunya Oberta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92696"/>
            <a:ext cx="1899623" cy="202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Ferran\Documents\Canvi climàtic\Blog\Presentacions\Avellanes\Sala-i-Martin El Periodico 1999.bm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4336" y="692696"/>
            <a:ext cx="3174585" cy="2028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604974"/>
            <a:ext cx="1784953" cy="2780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 descr="C:\Users\Ferran\Documents\Canvi climàtic\Blog\Presentacions\Avellanes\La República Catalana.bmp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336"/>
          <a:stretch/>
        </p:blipFill>
        <p:spPr bwMode="auto">
          <a:xfrm>
            <a:off x="467545" y="3604974"/>
            <a:ext cx="1728191" cy="135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7" r="13137" b="5250"/>
          <a:stretch/>
        </p:blipFill>
        <p:spPr bwMode="auto">
          <a:xfrm>
            <a:off x="4617812" y="3604972"/>
            <a:ext cx="1535680" cy="1480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 descr="C:\Users\Ferran\Documents\Canvi climàtic\Blog\Presentacions\Avellanes\Nihil Obstat (1).bmp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33" r="24624"/>
          <a:stretch/>
        </p:blipFill>
        <p:spPr bwMode="auto">
          <a:xfrm>
            <a:off x="6475167" y="3604973"/>
            <a:ext cx="1881137" cy="1863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Ferran\Documents\Canvi climàtic\Imatges\Denial\Vanguardia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128" y="682697"/>
            <a:ext cx="1584176" cy="222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479B-E90C-41E8-9851-D12F24048122}" type="slidenum">
              <a:rPr lang="ca-ES" smtClean="0"/>
              <a:pPr/>
              <a:t>25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46451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260350"/>
            <a:ext cx="7961312" cy="5629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58370" name="2 Marcador de fecha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s-ES" smtClean="0">
                <a:cs typeface="Arial" charset="0"/>
              </a:rPr>
              <a:t>06/04/2011</a:t>
            </a:r>
            <a:endParaRPr lang="es-ES">
              <a:cs typeface="Arial" charset="0"/>
            </a:endParaRPr>
          </a:p>
        </p:txBody>
      </p:sp>
      <p:sp>
        <p:nvSpPr>
          <p:cNvPr id="58371" name="3 Marcador de número de diapositiva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202A452-6E93-4ABD-9168-C7E08325EC89}" type="slidenum">
              <a:rPr lang="es-ES" smtClean="0">
                <a:cs typeface="Arial" charset="0"/>
              </a:rPr>
              <a:pPr/>
              <a:t>26</a:t>
            </a:fld>
            <a:endParaRPr lang="es-E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86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6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z="3200" dirty="0" smtClean="0"/>
              <a:t>Índex de </a:t>
            </a:r>
            <a:r>
              <a:rPr lang="es-ES" sz="3200" dirty="0" err="1" smtClean="0"/>
              <a:t>negacionisme</a:t>
            </a:r>
            <a:r>
              <a:rPr lang="es-ES" sz="3200" dirty="0" smtClean="0"/>
              <a:t> 2009-2010</a:t>
            </a:r>
          </a:p>
        </p:txBody>
      </p:sp>
      <p:sp>
        <p:nvSpPr>
          <p:cNvPr id="60418" name="1 Marcador de fecha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s-ES" smtClean="0">
                <a:cs typeface="Arial" charset="0"/>
              </a:rPr>
              <a:t>06/04/2011</a:t>
            </a:r>
            <a:endParaRPr lang="es-ES">
              <a:cs typeface="Arial" charset="0"/>
            </a:endParaRPr>
          </a:p>
        </p:txBody>
      </p:sp>
      <p:sp>
        <p:nvSpPr>
          <p:cNvPr id="60420" name="3 Marcador de número de diapositiva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FEB079F-68A4-4C13-86B2-669263ED22CD}" type="slidenum">
              <a:rPr lang="es-ES" smtClean="0">
                <a:cs typeface="Arial" charset="0"/>
              </a:rPr>
              <a:pPr/>
              <a:t>27</a:t>
            </a:fld>
            <a:endParaRPr lang="es-ES" smtClean="0">
              <a:cs typeface="Arial" charset="0"/>
            </a:endParaRPr>
          </a:p>
        </p:txBody>
      </p:sp>
      <p:graphicFrame>
        <p:nvGraphicFramePr>
          <p:cNvPr id="6" name="1 Gráfico"/>
          <p:cNvGraphicFramePr/>
          <p:nvPr>
            <p:extLst>
              <p:ext uri="{D42A27DB-BD31-4B8C-83A1-F6EECF244321}">
                <p14:modId xmlns:p14="http://schemas.microsoft.com/office/powerpoint/2010/main" val="471680346"/>
              </p:ext>
            </p:extLst>
          </p:nvPr>
        </p:nvGraphicFramePr>
        <p:xfrm>
          <a:off x="1187624" y="2057400"/>
          <a:ext cx="6768751" cy="3891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2285984" y="4357694"/>
            <a:ext cx="7143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  x 4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180920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479B-E90C-41E8-9851-D12F24048122}" type="slidenum">
              <a:rPr lang="ca-ES" smtClean="0"/>
              <a:pPr/>
              <a:t>28</a:t>
            </a:fld>
            <a:endParaRPr lang="ca-ES"/>
          </a:p>
        </p:txBody>
      </p:sp>
      <p:pic>
        <p:nvPicPr>
          <p:cNvPr id="12291" name="Picture 3" descr="C:\Users\Ferran\Documents\Canvi climàtic\Imatges\Comunicació\ClimateChangeReport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000250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9450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2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Percepció pública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188" y="1700808"/>
            <a:ext cx="6905625" cy="402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259632" y="6021288"/>
            <a:ext cx="7056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Peter T. Doran and Maggie Kendall Zimmerman (2009) - Examining the Scientific Consensus on Climate Change - EOS Climate Change 90:22-23 - </a:t>
            </a:r>
            <a:r>
              <a:rPr lang="en-US" sz="1000" dirty="0" smtClean="0"/>
              <a:t>Earth </a:t>
            </a:r>
            <a:r>
              <a:rPr lang="en-US" sz="1000" dirty="0"/>
              <a:t>and Environmental Sciences, University of Illinois at Chicago</a:t>
            </a:r>
            <a:endParaRPr lang="ca-ES" sz="1000" dirty="0"/>
          </a:p>
        </p:txBody>
      </p:sp>
    </p:spTree>
    <p:extLst>
      <p:ext uri="{BB962C8B-B14F-4D97-AF65-F5344CB8AC3E}">
        <p14:creationId xmlns:p14="http://schemas.microsoft.com/office/powerpoint/2010/main" val="946920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Percepció polititzada</a:t>
            </a:r>
          </a:p>
        </p:txBody>
      </p:sp>
      <p:pic>
        <p:nvPicPr>
          <p:cNvPr id="749571" name="Picture 3" descr="Gallup 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2060575"/>
            <a:ext cx="7416800" cy="4275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87926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479B-E90C-41E8-9851-D12F24048122}" type="slidenum">
              <a:rPr lang="ca-ES" smtClean="0"/>
              <a:pPr/>
              <a:t>31</a:t>
            </a:fld>
            <a:endParaRPr lang="ca-ES"/>
          </a:p>
        </p:txBody>
      </p:sp>
      <p:pic>
        <p:nvPicPr>
          <p:cNvPr id="13314" name="Picture 2" descr="http://thinkprogress.org/climate/2012/02/06/419371/wp-content/uploads/2012/01/Polarizartion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764704"/>
            <a:ext cx="5904656" cy="4376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475656" y="5599866"/>
            <a:ext cx="6336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Aaron M. </a:t>
            </a:r>
            <a:r>
              <a:rPr lang="en-US" sz="1000" dirty="0" err="1"/>
              <a:t>McCright</a:t>
            </a:r>
            <a:r>
              <a:rPr lang="en-US" sz="1000" dirty="0"/>
              <a:t> and Riley E. Dunlap (2011) - The politicization of climate change and polarization in the American public’s views of global warming - The Sociological Quarterly 52:155–194 doi:10.1111/j.1533-8525.2011.01198.x - </a:t>
            </a:r>
            <a:r>
              <a:rPr lang="en-US" sz="1000" dirty="0" smtClean="0"/>
              <a:t>Lyman </a:t>
            </a:r>
            <a:r>
              <a:rPr lang="en-US" sz="1000" dirty="0"/>
              <a:t>Briggs College, Department of Sociology, Environmental Science and Policy Program, Michigan State University</a:t>
            </a:r>
            <a:endParaRPr lang="ca-ES" sz="1000" dirty="0"/>
          </a:p>
        </p:txBody>
      </p:sp>
    </p:spTree>
    <p:extLst>
      <p:ext uri="{BB962C8B-B14F-4D97-AF65-F5344CB8AC3E}">
        <p14:creationId xmlns:p14="http://schemas.microsoft.com/office/powerpoint/2010/main" val="197262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/>
              <a:t>Percepció a Catalunya</a:t>
            </a:r>
            <a:endParaRPr lang="ca-ES" dirty="0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479B-E90C-41E8-9851-D12F24048122}" type="slidenum">
              <a:rPr lang="ca-ES" smtClean="0"/>
              <a:pPr/>
              <a:t>32</a:t>
            </a:fld>
            <a:endParaRPr lang="ca-ES"/>
          </a:p>
        </p:txBody>
      </p:sp>
      <p:pic>
        <p:nvPicPr>
          <p:cNvPr id="14338" name="Picture 2" descr="C:\Users\Ferran\Documents\Canvi climàtic\Imatges\Socio\Tàbara, 2008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17" y="1988840"/>
            <a:ext cx="7142163" cy="28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1259632" y="5373216"/>
            <a:ext cx="6624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000" dirty="0"/>
              <a:t>Joan David </a:t>
            </a:r>
            <a:r>
              <a:rPr lang="ca-ES" sz="1000" dirty="0" err="1" smtClean="0"/>
              <a:t>Tàbara</a:t>
            </a:r>
            <a:r>
              <a:rPr lang="ca-ES" sz="1000" dirty="0" smtClean="0"/>
              <a:t> </a:t>
            </a:r>
            <a:r>
              <a:rPr lang="ca-ES" sz="1000" dirty="0"/>
              <a:t>et al (2008) - Percepció pública i política del canvi climàtic a Catalunya - Consell Assessor per al Desenvolupament Sostenible de Catalunya (</a:t>
            </a:r>
            <a:r>
              <a:rPr lang="ca-ES" sz="1000" dirty="0" err="1"/>
              <a:t>CADS</a:t>
            </a:r>
            <a:r>
              <a:rPr lang="ca-ES" sz="1000" dirty="0"/>
              <a:t>) - </a:t>
            </a:r>
            <a:r>
              <a:rPr lang="ca-ES" sz="1000" dirty="0" smtClean="0"/>
              <a:t>Institut </a:t>
            </a:r>
            <a:r>
              <a:rPr lang="ca-ES" sz="1000" dirty="0"/>
              <a:t>de Ciència i Tecnologia Ambientals (UAB)</a:t>
            </a:r>
          </a:p>
        </p:txBody>
      </p:sp>
    </p:spTree>
    <p:extLst>
      <p:ext uri="{BB962C8B-B14F-4D97-AF65-F5344CB8AC3E}">
        <p14:creationId xmlns:p14="http://schemas.microsoft.com/office/powerpoint/2010/main" val="399974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4866" name="Picture 2" descr="CCI02042010_00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3284985"/>
            <a:ext cx="1638361" cy="2432068"/>
          </a:xfrm>
          <a:prstGeom prst="rect">
            <a:avLst/>
          </a:prstGeom>
          <a:noFill/>
        </p:spPr>
      </p:pic>
      <p:pic>
        <p:nvPicPr>
          <p:cNvPr id="804867" name="Picture 3" descr="CCI02042010_0000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333376"/>
            <a:ext cx="1736605" cy="2620800"/>
          </a:xfrm>
          <a:prstGeom prst="rect">
            <a:avLst/>
          </a:prstGeom>
          <a:noFill/>
        </p:spPr>
      </p:pic>
      <p:pic>
        <p:nvPicPr>
          <p:cNvPr id="804868" name="Picture 4" descr="CCI02042010_000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50089" y="3284985"/>
            <a:ext cx="1680020" cy="2432068"/>
          </a:xfrm>
          <a:prstGeom prst="rect">
            <a:avLst/>
          </a:prstGeom>
          <a:noFill/>
        </p:spPr>
      </p:pic>
      <p:pic>
        <p:nvPicPr>
          <p:cNvPr id="804869" name="Picture 5" descr="CCI02042010_0000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568" y="333375"/>
            <a:ext cx="1638361" cy="2620800"/>
          </a:xfrm>
          <a:prstGeom prst="rect">
            <a:avLst/>
          </a:prstGeom>
          <a:noFill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33375"/>
            <a:ext cx="1725613" cy="261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089" y="333375"/>
            <a:ext cx="1733585" cy="261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 descr="C:\Users\Ferran\Documents\Canvi climàtic\Imatges\Llibres\Negacionisme\The Lomborg Deception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3" y="3284985"/>
            <a:ext cx="1641646" cy="2432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Ferran\Documents\Canvi climàtic\Imatges\Llibres\Negacionisme\The Republican Brain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284986"/>
            <a:ext cx="1607187" cy="2432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232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479B-E90C-41E8-9851-D12F24048122}" type="slidenum">
              <a:rPr lang="ca-ES" smtClean="0"/>
              <a:pPr/>
              <a:t>34</a:t>
            </a:fld>
            <a:endParaRPr lang="ca-ES"/>
          </a:p>
        </p:txBody>
      </p:sp>
      <p:pic>
        <p:nvPicPr>
          <p:cNvPr id="6146" name="Picture 2" descr="C:\Users\Ferran\Documents\Canvi climàtic\Imatges\Llibres\The Hockey Stick War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0" y="501650"/>
            <a:ext cx="8089900" cy="585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566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62" name="Picture 2" descr="CCI02042010_00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55" y="442653"/>
            <a:ext cx="1587794" cy="2620800"/>
          </a:xfrm>
          <a:prstGeom prst="rect">
            <a:avLst/>
          </a:prstGeom>
          <a:noFill/>
        </p:spPr>
      </p:pic>
      <p:pic>
        <p:nvPicPr>
          <p:cNvPr id="808964" name="Picture 4" descr="Assault on environmentalis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38270" y="442653"/>
            <a:ext cx="1701500" cy="2620800"/>
          </a:xfrm>
          <a:prstGeom prst="rect">
            <a:avLst/>
          </a:prstGeom>
          <a:noFill/>
        </p:spPr>
      </p:pic>
      <p:pic>
        <p:nvPicPr>
          <p:cNvPr id="808965" name="Picture 5" descr="CCI02042010_000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38270" y="3517842"/>
            <a:ext cx="1703895" cy="2516329"/>
          </a:xfrm>
          <a:prstGeom prst="rect">
            <a:avLst/>
          </a:prstGeom>
          <a:noFill/>
        </p:spPr>
      </p:pic>
      <p:pic>
        <p:nvPicPr>
          <p:cNvPr id="808966" name="Picture 6" descr="CCI02042010_0000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53013" y="3501008"/>
            <a:ext cx="1604524" cy="2533164"/>
          </a:xfrm>
          <a:prstGeom prst="rect">
            <a:avLst/>
          </a:prstGeom>
          <a:noFill/>
        </p:spPr>
      </p:pic>
      <p:pic>
        <p:nvPicPr>
          <p:cNvPr id="808967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26503" y="442653"/>
            <a:ext cx="1857545" cy="26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 descr="C:\Users\Ferran\Documents\Canvi climàtic\Imatges\Llibres\Negacionisme\PR\Llibre - Spin 1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751" y="442653"/>
            <a:ext cx="1744569" cy="26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Ferran\Documents\Canvi climàtic\Imatges\Llibres\Negacionisme\PR\Newspeak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751" y="3517841"/>
            <a:ext cx="1618204" cy="2516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Ferran\Documents\Canvi climàtic\Imatges\Llibres\Negacionisme\PR\Trust us, we're experts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55" y="3517842"/>
            <a:ext cx="1587794" cy="2579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394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479B-E90C-41E8-9851-D12F24048122}" type="slidenum">
              <a:rPr lang="ca-ES" smtClean="0"/>
              <a:pPr/>
              <a:t>36</a:t>
            </a:fld>
            <a:endParaRPr lang="ca-ES"/>
          </a:p>
        </p:txBody>
      </p:sp>
      <p:pic>
        <p:nvPicPr>
          <p:cNvPr id="2050" name="Picture 2" descr="C:\Users\Ferran\Documents\Canvi climàtic\Imatges\Llibres\climate-war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111" y="471802"/>
            <a:ext cx="1724025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Ferran\Documents\Canvi climàtic\Imatges\Llibres\Negacionisme\El Pensamiento Secuestrad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594266"/>
            <a:ext cx="1732866" cy="2598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Ferran\Documents\Canvi climàtic\Imatges\Llibres\The Age of American Unreaso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3" y="3594265"/>
            <a:ext cx="1725343" cy="2651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74977"/>
            <a:ext cx="1719263" cy="261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880" y="471802"/>
            <a:ext cx="1712913" cy="261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1" name="Picture 13" descr="C:\Users\Ferran\Documents\Canvi climàtic\Imatges\Llibres\Negacionisme\boiling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71802"/>
            <a:ext cx="1805158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C:\Users\Ferran\Documents\Canvi climàtic\Imatges\Llibres\Negacionisme\PR\wirdthings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594266"/>
            <a:ext cx="1805158" cy="2707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15" descr="C:\Users\Ferran\Documents\Canvi climàtic\Imatges\Llibres\Negacionisme\PR\Public Relations Democracy.bmp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604205"/>
            <a:ext cx="1719263" cy="2724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125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Gràcies.</a:t>
            </a:r>
            <a:br>
              <a:rPr lang="ca-ES" dirty="0" smtClean="0"/>
            </a:br>
            <a:endParaRPr lang="ca-ES" dirty="0"/>
          </a:p>
        </p:txBody>
      </p:sp>
      <p:sp>
        <p:nvSpPr>
          <p:cNvPr id="6" name="5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ca-ES" dirty="0" smtClean="0"/>
              <a:t>Bloc: </a:t>
            </a:r>
            <a:r>
              <a:rPr lang="ca-ES" dirty="0" smtClean="0">
                <a:hlinkClick r:id="rId3"/>
              </a:rPr>
              <a:t>http://ustednoselocree.com</a:t>
            </a:r>
            <a:r>
              <a:rPr lang="ca-ES" dirty="0" smtClean="0"/>
              <a:t/>
            </a:r>
            <a:br>
              <a:rPr lang="ca-ES" dirty="0" smtClean="0"/>
            </a:br>
            <a:r>
              <a:rPr lang="ca-ES" dirty="0" smtClean="0"/>
              <a:t/>
            </a:r>
            <a:br>
              <a:rPr lang="ca-ES" dirty="0" smtClean="0"/>
            </a:br>
            <a:r>
              <a:rPr lang="ca-ES" dirty="0" err="1" smtClean="0"/>
              <a:t>Twitter</a:t>
            </a:r>
            <a:r>
              <a:rPr lang="ca-ES" dirty="0" smtClean="0"/>
              <a:t>: @</a:t>
            </a:r>
            <a:r>
              <a:rPr lang="ca-ES" dirty="0" err="1" smtClean="0"/>
              <a:t>FerranPVilar</a:t>
            </a:r>
            <a:endParaRPr lang="ca-ES" dirty="0" smtClean="0"/>
          </a:p>
          <a:p>
            <a:r>
              <a:rPr lang="ca-ES" dirty="0" smtClean="0"/>
              <a:t/>
            </a:r>
            <a:br>
              <a:rPr lang="ca-ES" dirty="0" smtClean="0"/>
            </a:br>
            <a:r>
              <a:rPr lang="ca-ES" dirty="0" err="1" smtClean="0"/>
              <a:t>Facebook</a:t>
            </a:r>
            <a:r>
              <a:rPr lang="ca-ES" dirty="0" smtClean="0"/>
              <a:t>: https</a:t>
            </a:r>
            <a:r>
              <a:rPr lang="ca-ES" dirty="0"/>
              <a:t>://www.facebook.com/pages/Usted-no-se-lo-Cree/107455072629647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D93479B-E90C-41E8-9851-D12F24048122}" type="slidenum">
              <a:rPr lang="ca-ES" smtClean="0"/>
              <a:pPr/>
              <a:t>37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93325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jecutivo">
  <a:themeElements>
    <a:clrScheme name="Ejecutivo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jecutiv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jecutiv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9767</TotalTime>
  <Words>906</Words>
  <Application>Microsoft Office PowerPoint</Application>
  <PresentationFormat>Presentación en pantalla (4:3)</PresentationFormat>
  <Paragraphs>191</Paragraphs>
  <Slides>37</Slides>
  <Notes>36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37</vt:i4>
      </vt:variant>
    </vt:vector>
  </HeadingPairs>
  <TitlesOfParts>
    <vt:vector size="38" baseType="lpstr">
      <vt:lpstr>Ejecutivo</vt:lpstr>
      <vt:lpstr>El negacionisme climàtic organitzat: Estructura, finançament, influència i tentacles a Catalunya</vt:lpstr>
      <vt:lpstr>Presentación de PowerPoint</vt:lpstr>
      <vt:lpstr>Negacionisme</vt:lpstr>
      <vt:lpstr>Presentación de PowerPoint</vt:lpstr>
      <vt:lpstr>¿Escèptics? ¿O negacionistes?</vt:lpstr>
      <vt:lpstr>Presentación de PowerPoint</vt:lpstr>
      <vt:lpstr>Les estacions geofísiques</vt:lpstr>
      <vt:lpstr>Presentación de PowerPoint</vt:lpstr>
      <vt:lpstr>Esdeveniments catastròfics naturals</vt:lpstr>
      <vt:lpstr>El CO2-òmetre</vt:lpstr>
      <vt:lpstr>El term-òmetre</vt:lpstr>
      <vt:lpstr>Probabilitats ΔT a 2100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Stockholm Network: Catalunya Oberta</vt:lpstr>
      <vt:lpstr>Presentación de PowerPoint</vt:lpstr>
      <vt:lpstr>Presentación de PowerPoint</vt:lpstr>
      <vt:lpstr>Índex de negacionisme 2009-2010</vt:lpstr>
      <vt:lpstr>Presentación de PowerPoint</vt:lpstr>
      <vt:lpstr>Percepció pública</vt:lpstr>
      <vt:lpstr>Percepció polititzada</vt:lpstr>
      <vt:lpstr>Presentación de PowerPoint</vt:lpstr>
      <vt:lpstr>Percepció a Catalunya</vt:lpstr>
      <vt:lpstr>Presentación de PowerPoint</vt:lpstr>
      <vt:lpstr>Presentación de PowerPoint</vt:lpstr>
      <vt:lpstr>Presentación de PowerPoint</vt:lpstr>
      <vt:lpstr>Presentación de PowerPoint</vt:lpstr>
      <vt:lpstr>Gràcies.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Ferran P. Vilar</dc:creator>
  <cp:lastModifiedBy>Ferran P. Vilar</cp:lastModifiedBy>
  <cp:revision>173</cp:revision>
  <cp:lastPrinted>2012-11-14T18:17:39Z</cp:lastPrinted>
  <dcterms:created xsi:type="dcterms:W3CDTF">2012-06-21T09:06:57Z</dcterms:created>
  <dcterms:modified xsi:type="dcterms:W3CDTF">2012-11-24T21:10:42Z</dcterms:modified>
</cp:coreProperties>
</file>